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comments/comment1.xml" ContentType="application/vnd.openxmlformats-officedocument.presentationml.comments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comments/comment2.xml" ContentType="application/vnd.openxmlformats-officedocument.presentationml.comments+xml"/>
  <Override PartName="/ppt/ink/ink9.xml" ContentType="application/inkml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  <p:sldMasterId id="2147484140" r:id="rId2"/>
  </p:sldMasterIdLst>
  <p:notesMasterIdLst>
    <p:notesMasterId r:id="rId85"/>
  </p:notesMasterIdLst>
  <p:sldIdLst>
    <p:sldId id="256" r:id="rId3"/>
    <p:sldId id="259" r:id="rId4"/>
    <p:sldId id="380" r:id="rId5"/>
    <p:sldId id="261" r:id="rId6"/>
    <p:sldId id="257" r:id="rId7"/>
    <p:sldId id="348" r:id="rId8"/>
    <p:sldId id="275" r:id="rId9"/>
    <p:sldId id="267" r:id="rId10"/>
    <p:sldId id="276" r:id="rId11"/>
    <p:sldId id="277" r:id="rId12"/>
    <p:sldId id="278" r:id="rId13"/>
    <p:sldId id="280" r:id="rId14"/>
    <p:sldId id="268" r:id="rId15"/>
    <p:sldId id="281" r:id="rId16"/>
    <p:sldId id="282" r:id="rId17"/>
    <p:sldId id="283" r:id="rId18"/>
    <p:sldId id="284" r:id="rId19"/>
    <p:sldId id="285" r:id="rId20"/>
    <p:sldId id="286" r:id="rId21"/>
    <p:sldId id="270" r:id="rId22"/>
    <p:sldId id="291" r:id="rId23"/>
    <p:sldId id="292" r:id="rId24"/>
    <p:sldId id="295" r:id="rId25"/>
    <p:sldId id="297" r:id="rId26"/>
    <p:sldId id="288" r:id="rId27"/>
    <p:sldId id="299" r:id="rId28"/>
    <p:sldId id="300" r:id="rId29"/>
    <p:sldId id="301" r:id="rId30"/>
    <p:sldId id="302" r:id="rId31"/>
    <p:sldId id="304" r:id="rId32"/>
    <p:sldId id="289" r:id="rId33"/>
    <p:sldId id="305" r:id="rId34"/>
    <p:sldId id="306" r:id="rId35"/>
    <p:sldId id="290" r:id="rId36"/>
    <p:sldId id="309" r:id="rId37"/>
    <p:sldId id="307" r:id="rId38"/>
    <p:sldId id="308" r:id="rId39"/>
    <p:sldId id="312" r:id="rId40"/>
    <p:sldId id="422" r:id="rId41"/>
    <p:sldId id="426" r:id="rId42"/>
    <p:sldId id="425" r:id="rId43"/>
    <p:sldId id="428" r:id="rId44"/>
    <p:sldId id="424" r:id="rId45"/>
    <p:sldId id="319" r:id="rId46"/>
    <p:sldId id="314" r:id="rId47"/>
    <p:sldId id="320" r:id="rId48"/>
    <p:sldId id="326" r:id="rId49"/>
    <p:sldId id="427" r:id="rId50"/>
    <p:sldId id="396" r:id="rId51"/>
    <p:sldId id="351" r:id="rId52"/>
    <p:sldId id="352" r:id="rId53"/>
    <p:sldId id="389" r:id="rId54"/>
    <p:sldId id="349" r:id="rId55"/>
    <p:sldId id="350" r:id="rId56"/>
    <p:sldId id="399" r:id="rId57"/>
    <p:sldId id="359" r:id="rId58"/>
    <p:sldId id="360" r:id="rId59"/>
    <p:sldId id="361" r:id="rId60"/>
    <p:sldId id="400" r:id="rId61"/>
    <p:sldId id="362" r:id="rId62"/>
    <p:sldId id="409" r:id="rId63"/>
    <p:sldId id="410" r:id="rId64"/>
    <p:sldId id="367" r:id="rId65"/>
    <p:sldId id="328" r:id="rId66"/>
    <p:sldId id="332" r:id="rId67"/>
    <p:sldId id="331" r:id="rId68"/>
    <p:sldId id="339" r:id="rId69"/>
    <p:sldId id="336" r:id="rId70"/>
    <p:sldId id="337" r:id="rId71"/>
    <p:sldId id="338" r:id="rId72"/>
    <p:sldId id="413" r:id="rId73"/>
    <p:sldId id="397" r:id="rId74"/>
    <p:sldId id="414" r:id="rId75"/>
    <p:sldId id="407" r:id="rId76"/>
    <p:sldId id="354" r:id="rId77"/>
    <p:sldId id="355" r:id="rId78"/>
    <p:sldId id="401" r:id="rId79"/>
    <p:sldId id="416" r:id="rId80"/>
    <p:sldId id="403" r:id="rId81"/>
    <p:sldId id="417" r:id="rId82"/>
    <p:sldId id="406" r:id="rId83"/>
    <p:sldId id="431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sha Garrido Rains" initials="NGR" lastIdx="278" clrIdx="0">
    <p:extLst>
      <p:ext uri="{19B8F6BF-5375-455C-9EA6-DF929625EA0E}">
        <p15:presenceInfo xmlns:p15="http://schemas.microsoft.com/office/powerpoint/2012/main" userId="S-1-5-21-1023888598-239023946-1757479407-832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3758" autoAdjust="0"/>
  </p:normalViewPr>
  <p:slideViewPr>
    <p:cSldViewPr snapToGrid="0">
      <p:cViewPr varScale="1">
        <p:scale>
          <a:sx n="107" d="100"/>
          <a:sy n="107" d="100"/>
        </p:scale>
        <p:origin x="9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ableStyles" Target="tableStyle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1T15:34:43.500" idx="71">
    <p:pos x="6782" y="1738"/>
    <p:text>Deleted random arrow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3T09:07:51.542" idx="220">
    <p:pos x="7650" y="0"/>
    <p:text>Deleted next slide and just added it here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1T15:49:24.119" idx="91">
    <p:pos x="6970" y="3596"/>
    <p:text>Covered the Moody logo because it was cut off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1T15:49:57.396" idx="92">
    <p:pos x="6815" y="3872"/>
    <p:text>Covered the Moody logo because it was cut off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2T08:15:10.426" idx="105">
    <p:pos x="2720" y="3792"/>
    <p:text>Deleted filler words and corrected grammar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2T08:47:54.193" idx="112">
    <p:pos x="1752" y="728"/>
    <p:text>Changed wording</p:text>
    <p:extLst>
      <p:ext uri="{C676402C-5697-4E1C-873F-D02D1690AC5C}">
        <p15:threadingInfo xmlns:p15="http://schemas.microsoft.com/office/powerpoint/2012/main" timeZoneBias="300"/>
      </p:ext>
    </p:extLst>
  </p:cm>
  <p:cm authorId="1" dt="2019-03-12T08:48:05.606" idx="113">
    <p:pos x="2616" y="2392"/>
    <p:text>Added info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2T09:56:09.913" idx="133">
    <p:pos x="1776" y="720"/>
    <p:text>Changed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3T10:37:45.168" idx="232">
    <p:pos x="2112" y="3176"/>
    <p:text>added info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3T12:08:37.874" idx="255">
    <p:pos x="7209" y="2085"/>
    <p:text>Changed the outline color because it was green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3T09:07:51.542" idx="220">
    <p:pos x="7650" y="0"/>
    <p:text>Deleted next slide and just added it here</p:text>
    <p:extLst>
      <p:ext uri="{C676402C-5697-4E1C-873F-D02D1690AC5C}">
        <p15:threadingInfo xmlns:p15="http://schemas.microsoft.com/office/powerpoint/2012/main" timeZoneBias="30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23T21:34:14.02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0 25</inkml:trace>
  <inkml:trace contextRef="#ctx0" brushRef="#br0" timeOffset="331.59">194 55,'1'0,"1"0</inkml:trace>
  <inkml:trace contextRef="#ctx0" brushRef="#br0" timeOffset="662.71">294 55,'1'1,"2"0,0 0,2 0,-1 0</inkml:trace>
  <inkml:trace contextRef="#ctx0" brushRef="#br0" timeOffset="2227.41">347 66,'74'-2,"22"-6,-64 5,-1 2,1 1,0 1,0 2,9 4,-28-4,1 0,-1-1,1-1,1 0,354 4,62-7,-157-2,-236 2,0-2,0-1,22-8,15-1,4 3,17 4,16-3,-20 4,83 6,-72 2,-103-2,4 0,-6 1,-3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23T21:34:17.16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23T21:34:14.02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0 25</inkml:trace>
  <inkml:trace contextRef="#ctx0" brushRef="#br0" timeOffset="331.59">194 55,'1'0,"1"0</inkml:trace>
  <inkml:trace contextRef="#ctx0" brushRef="#br0" timeOffset="662.71">294 55,'1'1,"2"0,0 0,2 0,-1 0</inkml:trace>
  <inkml:trace contextRef="#ctx0" brushRef="#br0" timeOffset="2227.41">347 66,'74'-2,"22"-6,-64 5,-1 2,1 1,0 1,0 2,9 4,-28-4,1 0,-1-1,1-1,1 0,354 4,62-7,-157-2,-236 2,0-2,0-1,22-8,15-1,4 3,17 4,16-3,-20 4,83 6,-72 2,-103-2,4 0,-6 1,-3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23T21:34:17.16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23T21:34:14.02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0 25</inkml:trace>
  <inkml:trace contextRef="#ctx0" brushRef="#br0" timeOffset="331.59">194 55,'1'0,"1"0</inkml:trace>
  <inkml:trace contextRef="#ctx0" brushRef="#br0" timeOffset="662.71">294 55,'1'1,"2"0,0 0,2 0,-1 0</inkml:trace>
  <inkml:trace contextRef="#ctx0" brushRef="#br0" timeOffset="2227.41">347 66,'74'-2,"22"-6,-64 5,-1 2,1 1,0 1,0 2,9 4,-28-4,1 0,-1-1,1-1,1 0,354 4,62-7,-157-2,-236 2,0-2,0-1,22-8,15-1,4 3,17 4,16-3,-20 4,83 6,-72 2,-103-2,4 0,-6 1,-3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23T21:34:17.16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23T21:34:14.02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0 25</inkml:trace>
  <inkml:trace contextRef="#ctx0" brushRef="#br0" timeOffset="331.59">194 55,'1'0,"1"0</inkml:trace>
  <inkml:trace contextRef="#ctx0" brushRef="#br0" timeOffset="662.71">294 55,'1'1,"2"0,0 0,2 0,-1 0</inkml:trace>
  <inkml:trace contextRef="#ctx0" brushRef="#br0" timeOffset="2227.41">347 66,'74'-2,"22"-6,-64 5,-1 2,1 1,0 1,0 2,9 4,-28-4,1 0,-1-1,1-1,1 0,354 4,62-7,-157-2,-236 2,0-2,0-1,22-8,15-1,4 3,17 4,16-3,-20 4,83 6,-72 2,-103-2,4 0,-6 1,-3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23T21:34:17.16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23T21:34:17.16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D43A6-C7AE-4855-B063-E56346D2717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7A89C-0AAF-4B5A-9B7E-A7A6B98BB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3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4f82e2feb5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4f82e2feb5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4f82e2feb5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4f82e2feb5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0951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4f82e2feb5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4f82e2feb5_2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7A89C-0AAF-4B5A-9B7E-A7A6B98BB74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1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7A89C-0AAF-4B5A-9B7E-A7A6B98BB74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86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4f82e2feb5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4f82e2feb5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5541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4f82e2feb5_4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4f82e2feb5_4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4f82e2feb5_4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4f82e2feb5_4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4f82e2feb5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4f82e2feb5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4f82e2feb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g4f82e2feb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4f82e2feb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g4f82e2feb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4f82e2feb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4f82e2feb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4f82e2feb5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4f82e2feb5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4f82e2feb5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4f82e2feb5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4f82e2feb5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4f82e2feb5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4f82e2feb5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4f82e2feb5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356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4F6A9-4B9B-4FD4-A8CF-7A7AAAFCD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3CB65-9DDE-41FB-9B2B-1B832DD85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076DF-2E82-4D1E-92E1-6888475BA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FBA-C4BD-4A5F-BCF1-D8FCFCD0384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E2DDC-1502-4EAD-8C67-ECF8D49E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19C35-6C60-48F0-958C-6993C0EA7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D640-1A38-4CA4-BF1E-F7C27550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7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AB73A-745B-435E-BC96-173606A81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B5C6E-B168-4C36-B72B-F916076A4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814E1-BB7E-43E9-AEE4-00F897766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FBA-C4BD-4A5F-BCF1-D8FCFCD0384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C3F1F-224B-4DD0-A090-CB3071F1C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A2D59-71F5-4EF9-B577-CB4478B4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D640-1A38-4CA4-BF1E-F7C27550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9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4B2A4A-8B46-43EE-9EC6-4D6CBAEFE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B414C-4074-416B-BA63-81F35F367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CE9ED-D4E2-47D5-A397-58AEDC72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FBA-C4BD-4A5F-BCF1-D8FCFCD0384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0286F-B5DD-4C3F-8DC3-CE50FC08C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A9918-3274-478B-9CF4-CADBF0E4C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D640-1A38-4CA4-BF1E-F7C27550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47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FBA-C4BD-4A5F-BCF1-D8FCFCD0384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D640-1A38-4CA4-BF1E-F7C27550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75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FBA-C4BD-4A5F-BCF1-D8FCFCD0384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D640-1A38-4CA4-BF1E-F7C27550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09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FBA-C4BD-4A5F-BCF1-D8FCFCD0384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D640-1A38-4CA4-BF1E-F7C27550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49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FBA-C4BD-4A5F-BCF1-D8FCFCD0384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D640-1A38-4CA4-BF1E-F7C27550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21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FBA-C4BD-4A5F-BCF1-D8FCFCD0384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D640-1A38-4CA4-BF1E-F7C27550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0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FBA-C4BD-4A5F-BCF1-D8FCFCD0384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D640-1A38-4CA4-BF1E-F7C27550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77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FBA-C4BD-4A5F-BCF1-D8FCFCD0384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D640-1A38-4CA4-BF1E-F7C27550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95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FBA-C4BD-4A5F-BCF1-D8FCFCD0384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D640-1A38-4CA4-BF1E-F7C27550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1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2494C-DE8D-4729-BF6E-818F0A646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FBA21-FA03-410F-8B7F-F6BCF9DDB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DC851-3860-4A13-9CE3-434AE5B0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FBA-C4BD-4A5F-BCF1-D8FCFCD0384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9129-DB76-4B1B-A3A7-56D1B988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95569-370C-41C6-986A-AF52C403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D640-1A38-4CA4-BF1E-F7C27550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67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FBA-C4BD-4A5F-BCF1-D8FCFCD0384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D640-1A38-4CA4-BF1E-F7C27550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50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FBA-C4BD-4A5F-BCF1-D8FCFCD0384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D640-1A38-4CA4-BF1E-F7C27550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12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FBA-C4BD-4A5F-BCF1-D8FCFCD0384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D640-1A38-4CA4-BF1E-F7C27550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1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17873-E962-4ADF-8827-6C9C1A712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38DF9-23CF-40B9-A62A-59B6A7492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F4697-ED8F-4FAA-A621-756915214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FBA-C4BD-4A5F-BCF1-D8FCFCD0384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2D94A-7F8C-45F5-874A-0214EE667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12E36-553C-43E0-B9AA-14FC2561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D640-1A38-4CA4-BF1E-F7C27550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3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881BE-D123-4AAF-86FF-C18E744EA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D3CCB-5FB8-4341-BCA4-2A67B812D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51C1C-4999-44E3-8FF9-A40427F2C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600D4D-15D2-4FB5-8CC4-4359B956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FBA-C4BD-4A5F-BCF1-D8FCFCD0384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69A48-0112-460C-ACBC-60A808A6C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E3940-6CFD-40A1-AC34-509896AF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D640-1A38-4CA4-BF1E-F7C27550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6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99C8-69EF-4501-87C1-A41F4FBC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13E0A-A93A-4C72-8AF2-7DAF2B6B6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A1FB1-017E-47DB-9BC5-D9024DE41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216DB8-D6FB-48C2-A985-46FE6A64A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25E4C8-3AFF-4D03-996D-2C43E4B3F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279A05-CEE7-42B9-8D58-7F2F7ECF8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FBA-C4BD-4A5F-BCF1-D8FCFCD0384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A86612-AA38-45A7-AB71-A3E56D9BA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BA5CA-21BB-408C-B000-980ABAA8F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D640-1A38-4CA4-BF1E-F7C27550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6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781E4-6564-4494-808D-449DBA781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0F2651-74A0-4F97-8743-30CA156E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FBA-C4BD-4A5F-BCF1-D8FCFCD0384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C5A04-C16E-44FF-A7EF-52424DE6B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4668C2-34E6-460F-B5FD-15EE54ED9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D640-1A38-4CA4-BF1E-F7C27550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3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3A410-9300-4F7A-B5EC-FE25BD651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FBA-C4BD-4A5F-BCF1-D8FCFCD0384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33191D-3BD9-4856-871C-1A618A561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81E97-E2C6-479F-BB45-6C2B927EC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D640-1A38-4CA4-BF1E-F7C27550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9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74D81-8D2D-4B08-B8E0-9AF9951F3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010E2-DAE6-4F05-98F5-59989C4BA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58FA9-FAF5-4B33-973E-CADF1108E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258F3-422E-4B82-BEA6-EE78112EC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FBA-C4BD-4A5F-BCF1-D8FCFCD0384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5FC1E-25FD-4B6A-8FFD-F63FA461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71D01-333F-4D30-9802-3BA81325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D640-1A38-4CA4-BF1E-F7C27550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5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FBEA4-0CC7-4D7D-8C74-7FF4C15E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548949-AF84-4DD3-9E97-64C337E4F5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ACEDD-A8E5-4356-A749-49F9FFD13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BD511-8ED2-443B-B692-2C25F65F7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FBA-C4BD-4A5F-BCF1-D8FCFCD0384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05319-B678-46C5-8E79-BE49E3712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6199A-B896-45A1-BD67-A84EEA244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D640-1A38-4CA4-BF1E-F7C27550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5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A6EA32-C925-4404-8109-2D3F3CC2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A1300-65AC-4511-A5EC-7A7A97AF0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B0B99-E2C0-4D05-9F99-D1816965A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14FBA-C4BD-4A5F-BCF1-D8FCFCD0384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861FD-666B-4669-A5CA-024AEFC1B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0DB73-19C1-436A-92F9-90D4B9E52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CD640-1A38-4CA4-BF1E-F7C27550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7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14FBA-C4BD-4A5F-BCF1-D8FCFCD0384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CD640-1A38-4CA4-BF1E-F7C27550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3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8.png"/><Relationship Id="rId7" Type="http://schemas.openxmlformats.org/officeDocument/2006/relationships/image" Target="../media/image18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70.png"/><Relationship Id="rId4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70.png"/><Relationship Id="rId4" Type="http://schemas.openxmlformats.org/officeDocument/2006/relationships/customXml" Target="../ink/ink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70.png"/><Relationship Id="rId4" Type="http://schemas.openxmlformats.org/officeDocument/2006/relationships/customXml" Target="../ink/ink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image" Target="../media/image8.png"/><Relationship Id="rId7" Type="http://schemas.openxmlformats.org/officeDocument/2006/relationships/image" Target="../media/image18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16.emf"/><Relationship Id="rId4" Type="http://schemas.openxmlformats.org/officeDocument/2006/relationships/customXml" Target="../ink/ink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3" Type="http://schemas.openxmlformats.org/officeDocument/2006/relationships/image" Target="../media/image8.png"/><Relationship Id="rId7" Type="http://schemas.openxmlformats.org/officeDocument/2006/relationships/image" Target="../media/image18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comments" Target="../comments/commen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8.xml"/><Relationship Id="rId4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mailto:logos4moodyseminary@moody.ed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0.xml"/><Relationship Id="rId4" Type="http://schemas.openxmlformats.org/officeDocument/2006/relationships/image" Target="../media/image4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000012_Powerpoint_Templates-JPG_Bkgds5.jpg">
            <a:extLst>
              <a:ext uri="{FF2B5EF4-FFF2-40B4-BE49-F238E27FC236}">
                <a16:creationId xmlns:a16="http://schemas.microsoft.com/office/drawing/2014/main" id="{0C8724CF-1013-4F07-9CAF-08B5B6545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E50A01-32E2-42AF-984A-535F357EDF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Moody Portal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Orientation </a:t>
            </a:r>
          </a:p>
        </p:txBody>
      </p:sp>
    </p:spTree>
    <p:extLst>
      <p:ext uri="{BB962C8B-B14F-4D97-AF65-F5344CB8AC3E}">
        <p14:creationId xmlns:p14="http://schemas.microsoft.com/office/powerpoint/2010/main" val="146323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000012_Powerpoint_Templates-JPG_Bkgds7.jpg">
            <a:extLst>
              <a:ext uri="{FF2B5EF4-FFF2-40B4-BE49-F238E27FC236}">
                <a16:creationId xmlns:a16="http://schemas.microsoft.com/office/drawing/2014/main" id="{87FE0B77-6917-4CA9-90D1-D62DF09DD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26B87B-1EAC-40AB-AB67-4CEE3E88A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039" y="1732449"/>
            <a:ext cx="3078749" cy="44820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000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  <a:p>
            <a:pPr marL="0" indent="0">
              <a:buNone/>
            </a:pPr>
            <a:r>
              <a:rPr lang="en-US" sz="20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To Do List: This section lists important items to complete. Clicking on a To Do List item will detail the action required.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F293908-E2AB-4860-91B7-F5EFC239B1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919"/>
          <a:stretch/>
        </p:blipFill>
        <p:spPr>
          <a:xfrm>
            <a:off x="4771175" y="609600"/>
            <a:ext cx="6642193" cy="531273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282FD6C-EEC2-42E0-B17E-5EF7A20A7381}"/>
              </a:ext>
            </a:extLst>
          </p:cNvPr>
          <p:cNvSpPr/>
          <p:nvPr/>
        </p:nvSpPr>
        <p:spPr>
          <a:xfrm>
            <a:off x="9848849" y="3104707"/>
            <a:ext cx="1464733" cy="44656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48D5C94-18D3-4AA2-9A5C-C1EE0984A51A}"/>
              </a:ext>
            </a:extLst>
          </p:cNvPr>
          <p:cNvCxnSpPr>
            <a:cxnSpLocks/>
          </p:cNvCxnSpPr>
          <p:nvPr/>
        </p:nvCxnSpPr>
        <p:spPr>
          <a:xfrm>
            <a:off x="4509655" y="3104707"/>
            <a:ext cx="5072414" cy="23990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9430C73C-69C9-489B-AA4A-605D2A1E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038" y="853952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Student Center</a:t>
            </a:r>
          </a:p>
        </p:txBody>
      </p:sp>
    </p:spTree>
    <p:extLst>
      <p:ext uri="{BB962C8B-B14F-4D97-AF65-F5344CB8AC3E}">
        <p14:creationId xmlns:p14="http://schemas.microsoft.com/office/powerpoint/2010/main" val="1356465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000012_Powerpoint_Templates-JPG_Bkgds7.jpg">
            <a:extLst>
              <a:ext uri="{FF2B5EF4-FFF2-40B4-BE49-F238E27FC236}">
                <a16:creationId xmlns:a16="http://schemas.microsoft.com/office/drawing/2014/main" id="{48336537-1EDF-405F-A744-DFB18B5B3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26B87B-1EAC-40AB-AB67-4CEE3E88A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426" y="1732449"/>
            <a:ext cx="3078749" cy="44820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Enrollment Dates: Provides a list of “Open Enrollment Dates.”</a:t>
            </a:r>
          </a:p>
          <a:p>
            <a:pPr marL="0" indent="0">
              <a:buNone/>
            </a:pPr>
            <a:r>
              <a:rPr lang="en-US" sz="20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Meaning, the list of dates and times a student can register for classes prior to the start of a new term.</a:t>
            </a:r>
          </a:p>
          <a:p>
            <a:endParaRPr lang="en-US" sz="20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F293908-E2AB-4860-91B7-F5EFC239B1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919"/>
          <a:stretch/>
        </p:blipFill>
        <p:spPr>
          <a:xfrm>
            <a:off x="4771175" y="609601"/>
            <a:ext cx="6642193" cy="54190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A37702-0256-441B-8A44-4BF0B317063C}"/>
              </a:ext>
            </a:extLst>
          </p:cNvPr>
          <p:cNvSpPr/>
          <p:nvPr/>
        </p:nvSpPr>
        <p:spPr>
          <a:xfrm>
            <a:off x="9848850" y="3700130"/>
            <a:ext cx="1429355" cy="51036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A33933E-89C5-497B-96CA-95DE8C8968C9}"/>
              </a:ext>
            </a:extLst>
          </p:cNvPr>
          <p:cNvCxnSpPr>
            <a:cxnSpLocks/>
          </p:cNvCxnSpPr>
          <p:nvPr/>
        </p:nvCxnSpPr>
        <p:spPr>
          <a:xfrm>
            <a:off x="4312227" y="2483427"/>
            <a:ext cx="5394267" cy="157366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9430C73C-69C9-489B-AA4A-605D2A1E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425" y="6858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Student Center</a:t>
            </a:r>
          </a:p>
        </p:txBody>
      </p:sp>
    </p:spTree>
    <p:extLst>
      <p:ext uri="{BB962C8B-B14F-4D97-AF65-F5344CB8AC3E}">
        <p14:creationId xmlns:p14="http://schemas.microsoft.com/office/powerpoint/2010/main" val="3784635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000012_Powerpoint_Templates-JPG_Bkgds7.jpg">
            <a:extLst>
              <a:ext uri="{FF2B5EF4-FFF2-40B4-BE49-F238E27FC236}">
                <a16:creationId xmlns:a16="http://schemas.microsoft.com/office/drawing/2014/main" id="{09FD68D6-E735-4527-B60F-45BC6F4CC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26B87B-1EAC-40AB-AB67-4CEE3E88A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426" y="1732449"/>
            <a:ext cx="3078749" cy="44820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000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  <a:p>
            <a:pPr marL="0" indent="0">
              <a:buNone/>
            </a:pPr>
            <a:r>
              <a:rPr lang="en-US" sz="20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Academic Resources: Provides a link to the catalogs and program plans. </a:t>
            </a:r>
          </a:p>
          <a:p>
            <a:pPr marL="0" indent="0">
              <a:buNone/>
            </a:pPr>
            <a:r>
              <a:rPr lang="en-US" sz="20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The catalog can be used to find important information such as refunds, length of courses, academic policies, a school year calendar, etc.</a:t>
            </a:r>
          </a:p>
          <a:p>
            <a:pPr marL="0" indent="0">
              <a:buNone/>
            </a:pPr>
            <a:r>
              <a:rPr lang="en-US" sz="20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Program plans are used to easily track which courses you need to take in order to graduate. 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F293908-E2AB-4860-91B7-F5EFC239B1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919"/>
          <a:stretch/>
        </p:blipFill>
        <p:spPr>
          <a:xfrm>
            <a:off x="4771175" y="609600"/>
            <a:ext cx="6642193" cy="53871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785DB5-C657-47B0-809C-5B495915780E}"/>
              </a:ext>
            </a:extLst>
          </p:cNvPr>
          <p:cNvSpPr/>
          <p:nvPr/>
        </p:nvSpPr>
        <p:spPr>
          <a:xfrm>
            <a:off x="9848850" y="4210494"/>
            <a:ext cx="1443113" cy="42530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760F67-42D3-4A7A-B1D1-F49819188C84}"/>
              </a:ext>
            </a:extLst>
          </p:cNvPr>
          <p:cNvCxnSpPr/>
          <p:nvPr/>
        </p:nvCxnSpPr>
        <p:spPr>
          <a:xfrm>
            <a:off x="3959441" y="3018408"/>
            <a:ext cx="5784634" cy="144881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9430C73C-69C9-489B-AA4A-605D2A1E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425" y="919754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Student Center</a:t>
            </a:r>
          </a:p>
        </p:txBody>
      </p:sp>
    </p:spTree>
    <p:extLst>
      <p:ext uri="{BB962C8B-B14F-4D97-AF65-F5344CB8AC3E}">
        <p14:creationId xmlns:p14="http://schemas.microsoft.com/office/powerpoint/2010/main" val="814127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T000012_Powerpoint_Templates-JPG_Bkgds7.jpg">
            <a:extLst>
              <a:ext uri="{FF2B5EF4-FFF2-40B4-BE49-F238E27FC236}">
                <a16:creationId xmlns:a16="http://schemas.microsoft.com/office/drawing/2014/main" id="{AAE50FA7-13B6-48E1-A533-5B93F0FDE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03E3B-9B93-4D45-B4B0-315E11E33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980" y="1613917"/>
            <a:ext cx="3078749" cy="44820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Nelnet: The Finances/ Payment Plans/Refunds link will bring you to your Nelnet account. </a:t>
            </a:r>
          </a:p>
          <a:p>
            <a:pPr marL="0" indent="0">
              <a:buNone/>
            </a:pPr>
            <a:r>
              <a:rPr lang="en-US" sz="20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You can make payments, set up a payment plan, and view your financial aid and refunds there.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9155BC-F9DC-4801-A79B-11AFCABE7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339" y="609601"/>
            <a:ext cx="6642193" cy="538716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D9B2A82-3830-447C-BCFD-E1E801873317}"/>
                  </a:ext>
                </a:extLst>
              </p14:cNvPr>
              <p14:cNvContentPartPr/>
              <p14:nvPr/>
            </p14:nvContentPartPr>
            <p14:xfrm>
              <a:off x="8189283" y="5699553"/>
              <a:ext cx="997560" cy="28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D9B2A82-3830-447C-BCFD-E1E8018733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26283" y="5636553"/>
                <a:ext cx="11232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9E2B329-361E-44D5-8A8D-5C1EFCD55ECE}"/>
                  </a:ext>
                </a:extLst>
              </p14:cNvPr>
              <p14:cNvContentPartPr/>
              <p14:nvPr/>
            </p14:nvContentPartPr>
            <p14:xfrm>
              <a:off x="8115123" y="579747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9E2B329-361E-44D5-8A8D-5C1EFCD55E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52123" y="5734473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539A044B-8118-474E-AB4E-9786919AFE60}"/>
              </a:ext>
            </a:extLst>
          </p:cNvPr>
          <p:cNvSpPr/>
          <p:nvPr/>
        </p:nvSpPr>
        <p:spPr>
          <a:xfrm>
            <a:off x="5029200" y="1803400"/>
            <a:ext cx="2243663" cy="4741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A6B062-1BAC-4931-B35B-63156936B547}"/>
              </a:ext>
            </a:extLst>
          </p:cNvPr>
          <p:cNvCxnSpPr>
            <a:cxnSpLocks/>
          </p:cNvCxnSpPr>
          <p:nvPr/>
        </p:nvCxnSpPr>
        <p:spPr>
          <a:xfrm flipV="1">
            <a:off x="4012707" y="2203288"/>
            <a:ext cx="935188" cy="2380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9430C73C-69C9-489B-AA4A-605D2A1E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979" y="616419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Student Center</a:t>
            </a:r>
          </a:p>
        </p:txBody>
      </p:sp>
    </p:spTree>
    <p:extLst>
      <p:ext uri="{BB962C8B-B14F-4D97-AF65-F5344CB8AC3E}">
        <p14:creationId xmlns:p14="http://schemas.microsoft.com/office/powerpoint/2010/main" val="256580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000012_Powerpoint_Templates-JPG_Bkgds7.jpg">
            <a:extLst>
              <a:ext uri="{FF2B5EF4-FFF2-40B4-BE49-F238E27FC236}">
                <a16:creationId xmlns:a16="http://schemas.microsoft.com/office/drawing/2014/main" id="{B2644D96-3C49-4F2F-91D0-F60C2EB4C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03E3B-9B93-4D45-B4B0-315E11E33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325" y="1732449"/>
            <a:ext cx="3078749" cy="44820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000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  <a:p>
            <a:pPr marL="0" indent="0">
              <a:buNone/>
            </a:pPr>
            <a:r>
              <a:rPr lang="en-US" sz="20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My Account: This is where you will access your 1089-T tax form. </a:t>
            </a:r>
          </a:p>
          <a:p>
            <a:pPr marL="0" indent="0">
              <a:buNone/>
            </a:pPr>
            <a:r>
              <a:rPr lang="en-US" sz="20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This form contains information needed to file your taxes.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9155BC-F9DC-4801-A79B-11AFCABE7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339" y="609601"/>
            <a:ext cx="6642193" cy="54190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D9B2A82-3830-447C-BCFD-E1E801873317}"/>
                  </a:ext>
                </a:extLst>
              </p14:cNvPr>
              <p14:cNvContentPartPr/>
              <p14:nvPr/>
            </p14:nvContentPartPr>
            <p14:xfrm>
              <a:off x="8189283" y="5699553"/>
              <a:ext cx="997560" cy="28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D9B2A82-3830-447C-BCFD-E1E8018733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26283" y="5636553"/>
                <a:ext cx="11232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9E2B329-361E-44D5-8A8D-5C1EFCD55ECE}"/>
                  </a:ext>
                </a:extLst>
              </p14:cNvPr>
              <p14:cNvContentPartPr/>
              <p14:nvPr/>
            </p14:nvContentPartPr>
            <p14:xfrm>
              <a:off x="8115123" y="579747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9E2B329-361E-44D5-8A8D-5C1EFCD55E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52123" y="5734473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0ABD435-9FE3-4483-92F6-38AB26DBAC19}"/>
              </a:ext>
            </a:extLst>
          </p:cNvPr>
          <p:cNvSpPr/>
          <p:nvPr/>
        </p:nvSpPr>
        <p:spPr>
          <a:xfrm>
            <a:off x="5029200" y="2370667"/>
            <a:ext cx="745052" cy="36423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A20DACA-5BB2-49C0-8F36-A88984A8764B}"/>
              </a:ext>
            </a:extLst>
          </p:cNvPr>
          <p:cNvCxnSpPr>
            <a:cxnSpLocks/>
          </p:cNvCxnSpPr>
          <p:nvPr/>
        </p:nvCxnSpPr>
        <p:spPr>
          <a:xfrm flipV="1">
            <a:off x="4519974" y="2561664"/>
            <a:ext cx="483833" cy="4438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9430C73C-69C9-489B-AA4A-605D2A1E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325" y="795607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Student Center</a:t>
            </a:r>
          </a:p>
        </p:txBody>
      </p:sp>
    </p:spTree>
    <p:extLst>
      <p:ext uri="{BB962C8B-B14F-4D97-AF65-F5344CB8AC3E}">
        <p14:creationId xmlns:p14="http://schemas.microsoft.com/office/powerpoint/2010/main" val="1458689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000012_Powerpoint_Templates-JPG_Bkgds7.jpg">
            <a:extLst>
              <a:ext uri="{FF2B5EF4-FFF2-40B4-BE49-F238E27FC236}">
                <a16:creationId xmlns:a16="http://schemas.microsoft.com/office/drawing/2014/main" id="{9F52515C-19D8-4F65-B837-378E110CB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03E3B-9B93-4D45-B4B0-315E11E33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421" y="1708136"/>
            <a:ext cx="3078749" cy="44820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000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  <a:p>
            <a:pPr marL="0" indent="0">
              <a:buNone/>
            </a:pPr>
            <a:r>
              <a:rPr lang="en-US" sz="20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View Financial Aid: Access your financial aid award summary. </a:t>
            </a:r>
          </a:p>
          <a:p>
            <a:pPr marL="0" indent="0">
              <a:buNone/>
            </a:pPr>
            <a:r>
              <a:rPr lang="en-US" sz="20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This includes a breakdown of what you received in the form of loans, grants or scholarships by school year.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9155BC-F9DC-4801-A79B-11AFCABE7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339" y="609601"/>
            <a:ext cx="6642193" cy="54296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D9B2A82-3830-447C-BCFD-E1E801873317}"/>
                  </a:ext>
                </a:extLst>
              </p14:cNvPr>
              <p14:cNvContentPartPr/>
              <p14:nvPr/>
            </p14:nvContentPartPr>
            <p14:xfrm>
              <a:off x="8189283" y="5699553"/>
              <a:ext cx="997560" cy="28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D9B2A82-3830-447C-BCFD-E1E8018733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26283" y="5636553"/>
                <a:ext cx="11232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9E2B329-361E-44D5-8A8D-5C1EFCD55ECE}"/>
                  </a:ext>
                </a:extLst>
              </p14:cNvPr>
              <p14:cNvContentPartPr/>
              <p14:nvPr/>
            </p14:nvContentPartPr>
            <p14:xfrm>
              <a:off x="8115123" y="579747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9E2B329-361E-44D5-8A8D-5C1EFCD55E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52123" y="5734473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ACC04524-0BEA-4C12-887C-2E4C08D59D3A}"/>
              </a:ext>
            </a:extLst>
          </p:cNvPr>
          <p:cNvSpPr/>
          <p:nvPr/>
        </p:nvSpPr>
        <p:spPr>
          <a:xfrm>
            <a:off x="5024968" y="2987749"/>
            <a:ext cx="935556" cy="14491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324E9F-4C86-4CF2-8BA6-F089BE35CBE1}"/>
              </a:ext>
            </a:extLst>
          </p:cNvPr>
          <p:cNvCxnSpPr>
            <a:cxnSpLocks/>
          </p:cNvCxnSpPr>
          <p:nvPr/>
        </p:nvCxnSpPr>
        <p:spPr>
          <a:xfrm>
            <a:off x="4262871" y="2796466"/>
            <a:ext cx="716299" cy="26374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9430C73C-69C9-489B-AA4A-605D2A1E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226" y="971948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Student Center</a:t>
            </a:r>
          </a:p>
        </p:txBody>
      </p:sp>
    </p:spTree>
    <p:extLst>
      <p:ext uri="{BB962C8B-B14F-4D97-AF65-F5344CB8AC3E}">
        <p14:creationId xmlns:p14="http://schemas.microsoft.com/office/powerpoint/2010/main" val="370187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T000012_Powerpoint_Templates-JPG_Bkgds7.jpg">
            <a:extLst>
              <a:ext uri="{FF2B5EF4-FFF2-40B4-BE49-F238E27FC236}">
                <a16:creationId xmlns:a16="http://schemas.microsoft.com/office/drawing/2014/main" id="{08B372C0-A49E-46DD-ABD2-CD9C9F830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06"/>
            <a:ext cx="12192000" cy="68622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03E3B-9B93-4D45-B4B0-315E11E33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590" y="1647783"/>
            <a:ext cx="3078749" cy="482075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000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  <a:p>
            <a:pPr marL="0" indent="0">
              <a:buNone/>
            </a:pPr>
            <a:r>
              <a:rPr lang="en-US" sz="20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Accept/Decline Awards: Here, you will be able to either accept or decline federal student loans.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9155BC-F9DC-4801-A79B-11AFCABE7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913" y="521041"/>
            <a:ext cx="6130346" cy="51925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D9B2A82-3830-447C-BCFD-E1E801873317}"/>
                  </a:ext>
                </a:extLst>
              </p14:cNvPr>
              <p14:cNvContentPartPr/>
              <p14:nvPr/>
            </p14:nvContentPartPr>
            <p14:xfrm>
              <a:off x="7910727" y="5226216"/>
              <a:ext cx="997560" cy="28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D9B2A82-3830-447C-BCFD-E1E8018733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7727" y="5164013"/>
                <a:ext cx="1123560" cy="152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9E2B329-361E-44D5-8A8D-5C1EFCD55ECE}"/>
                  </a:ext>
                </a:extLst>
              </p14:cNvPr>
              <p14:cNvContentPartPr/>
              <p14:nvPr/>
            </p14:nvContentPartPr>
            <p14:xfrm>
              <a:off x="8115123" y="579747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9E2B329-361E-44D5-8A8D-5C1EFCD55E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52123" y="5734473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64D9DD9-6181-48F0-BFFF-852066A76B28}"/>
              </a:ext>
            </a:extLst>
          </p:cNvPr>
          <p:cNvSpPr/>
          <p:nvPr/>
        </p:nvSpPr>
        <p:spPr>
          <a:xfrm>
            <a:off x="4999567" y="2948983"/>
            <a:ext cx="1142984" cy="17799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2A4F75-708A-4912-B41F-9B8223E94CB1}"/>
              </a:ext>
            </a:extLst>
          </p:cNvPr>
          <p:cNvCxnSpPr>
            <a:cxnSpLocks/>
          </p:cNvCxnSpPr>
          <p:nvPr/>
        </p:nvCxnSpPr>
        <p:spPr>
          <a:xfrm flipV="1">
            <a:off x="4195930" y="3037981"/>
            <a:ext cx="736696" cy="413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9430C73C-69C9-489B-AA4A-605D2A1E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729" y="961044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Student Center</a:t>
            </a:r>
          </a:p>
        </p:txBody>
      </p:sp>
    </p:spTree>
    <p:extLst>
      <p:ext uri="{BB962C8B-B14F-4D97-AF65-F5344CB8AC3E}">
        <p14:creationId xmlns:p14="http://schemas.microsoft.com/office/powerpoint/2010/main" val="4108732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000012_Powerpoint_Templates-JPG_Bkgds7.jpg">
            <a:extLst>
              <a:ext uri="{FF2B5EF4-FFF2-40B4-BE49-F238E27FC236}">
                <a16:creationId xmlns:a16="http://schemas.microsoft.com/office/drawing/2014/main" id="{C2D14144-A3A7-4A2E-985B-DE4D29A05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03E3B-9B93-4D45-B4B0-315E11E33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120" y="1580051"/>
            <a:ext cx="3078749" cy="482075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Personal Information: Here, you will be able to update your information such as your name, phone number, address, email and emergency contact. </a:t>
            </a:r>
          </a:p>
          <a:p>
            <a:pPr marL="0" indent="0">
              <a:buNone/>
            </a:pPr>
            <a:r>
              <a:rPr lang="en-US" sz="20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Please keep your contact information up to date!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9155BC-F9DC-4801-A79B-11AFCABE7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376" y="253755"/>
            <a:ext cx="6728975" cy="55437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9E2B329-361E-44D5-8A8D-5C1EFCD55ECE}"/>
                  </a:ext>
                </a:extLst>
              </p14:cNvPr>
              <p14:cNvContentPartPr/>
              <p14:nvPr/>
            </p14:nvContentPartPr>
            <p14:xfrm>
              <a:off x="8115123" y="579747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9E2B329-361E-44D5-8A8D-5C1EFCD55E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52123" y="5734473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92F0A18-4C55-403E-8AA6-6B85A31BCDAA}"/>
              </a:ext>
            </a:extLst>
          </p:cNvPr>
          <p:cNvSpPr/>
          <p:nvPr/>
        </p:nvSpPr>
        <p:spPr>
          <a:xfrm>
            <a:off x="5104437" y="4292600"/>
            <a:ext cx="1156513" cy="29389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2AC5A2-5C56-4450-802B-C752828044FA}"/>
              </a:ext>
            </a:extLst>
          </p:cNvPr>
          <p:cNvCxnSpPr>
            <a:cxnSpLocks/>
          </p:cNvCxnSpPr>
          <p:nvPr/>
        </p:nvCxnSpPr>
        <p:spPr>
          <a:xfrm>
            <a:off x="4025592" y="2755205"/>
            <a:ext cx="1117600" cy="145568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9430C73C-69C9-489B-AA4A-605D2A1E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983" y="403379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Student Center</a:t>
            </a:r>
          </a:p>
        </p:txBody>
      </p:sp>
    </p:spTree>
    <p:extLst>
      <p:ext uri="{BB962C8B-B14F-4D97-AF65-F5344CB8AC3E}">
        <p14:creationId xmlns:p14="http://schemas.microsoft.com/office/powerpoint/2010/main" val="2916546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000012_Powerpoint_Templates-JPG_Bkgds7.jpg">
            <a:extLst>
              <a:ext uri="{FF2B5EF4-FFF2-40B4-BE49-F238E27FC236}">
                <a16:creationId xmlns:a16="http://schemas.microsoft.com/office/drawing/2014/main" id="{B13C6EA9-4516-4EA1-BDBE-CAECFA926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0C73C-69C9-489B-AA4A-605D2A1E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128" y="648101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How to: Register for Classes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26B87B-1EAC-40AB-AB67-4CEE3E88A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094" y="1657052"/>
            <a:ext cx="3078749" cy="44820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1. Click on Search for Classes.  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F293908-E2AB-4860-91B7-F5EFC239B1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919"/>
          <a:stretch/>
        </p:blipFill>
        <p:spPr>
          <a:xfrm>
            <a:off x="4771175" y="609600"/>
            <a:ext cx="7170085" cy="59689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0B845D-B0C2-415A-9EBB-088999380BE8}"/>
              </a:ext>
            </a:extLst>
          </p:cNvPr>
          <p:cNvSpPr/>
          <p:nvPr/>
        </p:nvSpPr>
        <p:spPr>
          <a:xfrm>
            <a:off x="10413999" y="2143092"/>
            <a:ext cx="1270001" cy="1873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E00F8FB-E9F5-46E9-B9AA-B2BBEF664C0F}"/>
              </a:ext>
            </a:extLst>
          </p:cNvPr>
          <p:cNvCxnSpPr>
            <a:cxnSpLocks/>
          </p:cNvCxnSpPr>
          <p:nvPr/>
        </p:nvCxnSpPr>
        <p:spPr>
          <a:xfrm>
            <a:off x="3860800" y="2143092"/>
            <a:ext cx="6350000" cy="850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007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T000012_Powerpoint_Templates-JPG_Bkgds7.jpg">
            <a:extLst>
              <a:ext uri="{FF2B5EF4-FFF2-40B4-BE49-F238E27FC236}">
                <a16:creationId xmlns:a16="http://schemas.microsoft.com/office/drawing/2014/main" id="{B20908C5-5721-4CFF-A6E5-744603980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0C73C-69C9-489B-AA4A-605D2A1E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242" y="599551"/>
            <a:ext cx="3078749" cy="970450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How to: Register for Classes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26B87B-1EAC-40AB-AB67-4CEE3E88A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197" y="1705901"/>
            <a:ext cx="3078749" cy="44820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1. Click on Search for Classes.  </a:t>
            </a:r>
          </a:p>
          <a:p>
            <a:pPr marL="0" indent="0">
              <a:buNone/>
            </a:pPr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2. You will see a pop-up message. Always click on OK. 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F293908-E2AB-4860-91B7-F5EFC239B1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919"/>
          <a:stretch/>
        </p:blipFill>
        <p:spPr>
          <a:xfrm>
            <a:off x="4771175" y="609600"/>
            <a:ext cx="6642193" cy="54722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9CDD87-B680-409A-A6E6-7A2FBCE22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75" y="609600"/>
            <a:ext cx="6667447" cy="54722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ED5041-8FD6-440B-A346-A91CB1AA0363}"/>
              </a:ext>
            </a:extLst>
          </p:cNvPr>
          <p:cNvSpPr/>
          <p:nvPr/>
        </p:nvSpPr>
        <p:spPr>
          <a:xfrm>
            <a:off x="8842375" y="3838353"/>
            <a:ext cx="428625" cy="2171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F4E9742-0840-4234-ACD5-0302CABAE06D}"/>
              </a:ext>
            </a:extLst>
          </p:cNvPr>
          <p:cNvCxnSpPr>
            <a:cxnSpLocks/>
          </p:cNvCxnSpPr>
          <p:nvPr/>
        </p:nvCxnSpPr>
        <p:spPr>
          <a:xfrm>
            <a:off x="3441700" y="2857500"/>
            <a:ext cx="5319528" cy="10978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526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000012_Powerpoint_Templates-JPG_Bkgds7.jpg">
            <a:extLst>
              <a:ext uri="{FF2B5EF4-FFF2-40B4-BE49-F238E27FC236}">
                <a16:creationId xmlns:a16="http://schemas.microsoft.com/office/drawing/2014/main" id="{B360E700-0560-44D6-9872-81D59B8CC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8F76DAC-CC6A-40A8-A5B1-89F21025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928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dirty="0"/>
              <a:t>How to: Access your Student Portal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FC2C9A1-8207-4AAA-8594-1BEA5EF6F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927" y="1716054"/>
            <a:ext cx="3078749" cy="4058751"/>
          </a:xfrm>
        </p:spPr>
        <p:txBody>
          <a:bodyPr anchor="t">
            <a:normAutofit fontScale="92500"/>
          </a:bodyPr>
          <a:lstStyle/>
          <a:p>
            <a:pPr marL="379800" indent="-342900">
              <a:buAutoNum type="arabicPeriod"/>
            </a:pPr>
            <a:r>
              <a:rPr lang="en-US" sz="2400" dirty="0"/>
              <a:t>Go to my.moody.edu </a:t>
            </a:r>
          </a:p>
          <a:p>
            <a:pPr marL="379800" indent="-342900">
              <a:buAutoNum type="arabicPeriod"/>
            </a:pPr>
            <a:r>
              <a:rPr lang="en-US" sz="2400" dirty="0"/>
              <a:t>Type in the username and password. ITS should have sent these details.</a:t>
            </a:r>
          </a:p>
          <a:p>
            <a:pPr marL="379800" indent="-342900">
              <a:buAutoNum type="arabicPeriod"/>
            </a:pPr>
            <a:r>
              <a:rPr lang="en-US" sz="2400" dirty="0"/>
              <a:t>If student does not have this info, student needs to contact ITS Dept. at 312-329-4001 or its@moody.edu.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17AB95-12CD-489F-BEFF-DD339E291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018" y="609600"/>
            <a:ext cx="6924913" cy="53655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1E36E1-DBAB-4961-9BAB-A32B6388AF82}"/>
              </a:ext>
            </a:extLst>
          </p:cNvPr>
          <p:cNvSpPr/>
          <p:nvPr/>
        </p:nvSpPr>
        <p:spPr>
          <a:xfrm>
            <a:off x="8940800" y="3566561"/>
            <a:ext cx="2666999" cy="3577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A46478-B3F6-42EC-BCBA-C71926EA81A7}"/>
              </a:ext>
            </a:extLst>
          </p:cNvPr>
          <p:cNvSpPr/>
          <p:nvPr/>
        </p:nvSpPr>
        <p:spPr>
          <a:xfrm>
            <a:off x="8940799" y="4309511"/>
            <a:ext cx="2666999" cy="3577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3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000012_Powerpoint_Templates-JPG_Bkgds7.jpg">
            <a:extLst>
              <a:ext uri="{FF2B5EF4-FFF2-40B4-BE49-F238E27FC236}">
                <a16:creationId xmlns:a16="http://schemas.microsoft.com/office/drawing/2014/main" id="{D123E371-F982-42AB-919F-7A1EF0013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69793B-6C47-4F32-9925-2E6544F12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787" y="691642"/>
            <a:ext cx="3078749" cy="970450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How to: Register for Classes</a:t>
            </a:r>
            <a:endParaRPr lang="en-US" sz="2800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22A4D2-41BB-4087-84E5-C9C16F4AA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5787" y="1684274"/>
            <a:ext cx="3078749" cy="44820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1. Click on Search for Classes.  </a:t>
            </a:r>
          </a:p>
          <a:p>
            <a:pPr marL="0" indent="0">
              <a:buNone/>
            </a:pPr>
            <a:r>
              <a:rPr lang="en-US" sz="18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2. You will see a pop-up message. Always click on OK. </a:t>
            </a:r>
          </a:p>
          <a:p>
            <a:pPr marL="0" indent="0">
              <a:buNone/>
            </a:pPr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3. Search for Classes</a:t>
            </a:r>
          </a:p>
          <a:p>
            <a:pPr marL="0" indent="0">
              <a:buNone/>
            </a:pPr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Institution: Make sure it says, “Moody Bible Institute”. </a:t>
            </a:r>
          </a:p>
          <a:p>
            <a:endParaRPr lang="en-US" sz="24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12A1691A-ED79-400B-8564-0D4B63F3B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466" y="626534"/>
            <a:ext cx="6507739" cy="544465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AB6F24-9D4C-403D-A897-B6A3F9E51D10}"/>
              </a:ext>
            </a:extLst>
          </p:cNvPr>
          <p:cNvSpPr/>
          <p:nvPr/>
        </p:nvSpPr>
        <p:spPr>
          <a:xfrm>
            <a:off x="6633633" y="1616149"/>
            <a:ext cx="2497667" cy="223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C21F85-90E6-4A6F-9AAE-B75C02C11FDF}"/>
              </a:ext>
            </a:extLst>
          </p:cNvPr>
          <p:cNvCxnSpPr>
            <a:cxnSpLocks/>
          </p:cNvCxnSpPr>
          <p:nvPr/>
        </p:nvCxnSpPr>
        <p:spPr>
          <a:xfrm flipV="1">
            <a:off x="4406900" y="1839434"/>
            <a:ext cx="2108200" cy="18435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614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000012_Powerpoint_Templates-JPG_Bkgds7.jpg">
            <a:extLst>
              <a:ext uri="{FF2B5EF4-FFF2-40B4-BE49-F238E27FC236}">
                <a16:creationId xmlns:a16="http://schemas.microsoft.com/office/drawing/2014/main" id="{573DDFEF-196B-48DE-A6FA-EA2C23247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69793B-6C47-4F32-9925-2E6544F12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606" y="652951"/>
            <a:ext cx="3078749" cy="970450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How to: Register for Classes</a:t>
            </a:r>
            <a:endParaRPr lang="en-US" sz="2800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22A4D2-41BB-4087-84E5-C9C16F4AA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496" y="1580050"/>
            <a:ext cx="3078749" cy="489695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8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1. Click on Search for Classes.  </a:t>
            </a:r>
          </a:p>
          <a:p>
            <a:pPr marL="0" indent="0">
              <a:buNone/>
            </a:pPr>
            <a:r>
              <a:rPr lang="en-US" sz="18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2. You will see a pop-up message. Always click on OK. </a:t>
            </a:r>
          </a:p>
          <a:p>
            <a:pPr marL="0" indent="0">
              <a:buNone/>
            </a:pPr>
            <a:r>
              <a:rPr lang="en-US" sz="18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3. Search for Classes</a:t>
            </a:r>
          </a:p>
          <a:p>
            <a:pPr marL="0" indent="0">
              <a:buNone/>
            </a:pPr>
            <a:r>
              <a:rPr lang="en-US" sz="18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Institution: Make sure it says, “Moody Bible Institute”. </a:t>
            </a:r>
          </a:p>
          <a:p>
            <a:pPr marL="0" indent="0">
              <a:buNone/>
            </a:pPr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Term: Select the Semester that you want to enroll into. </a:t>
            </a:r>
          </a:p>
          <a:p>
            <a:endParaRPr lang="en-US" sz="24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12A1691A-ED79-400B-8564-0D4B63F3B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466" y="626533"/>
            <a:ext cx="6507739" cy="54356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FF465D-2E92-4C13-84BB-EA34E95CCD67}"/>
              </a:ext>
            </a:extLst>
          </p:cNvPr>
          <p:cNvSpPr/>
          <p:nvPr/>
        </p:nvSpPr>
        <p:spPr>
          <a:xfrm>
            <a:off x="6629400" y="1860699"/>
            <a:ext cx="2498725" cy="18948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D970EF1-998B-407F-930A-2F5F820CED2A}"/>
              </a:ext>
            </a:extLst>
          </p:cNvPr>
          <p:cNvCxnSpPr>
            <a:cxnSpLocks/>
          </p:cNvCxnSpPr>
          <p:nvPr/>
        </p:nvCxnSpPr>
        <p:spPr>
          <a:xfrm flipV="1">
            <a:off x="4025900" y="2050182"/>
            <a:ext cx="2519279" cy="187411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056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000012_Powerpoint_Templates-JPG_Bkgds7.jpg">
            <a:extLst>
              <a:ext uri="{FF2B5EF4-FFF2-40B4-BE49-F238E27FC236}">
                <a16:creationId xmlns:a16="http://schemas.microsoft.com/office/drawing/2014/main" id="{5F572CB3-5EE2-455B-82B2-C7416E9E1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69793B-6C47-4F32-9925-2E6544F12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717" y="684784"/>
            <a:ext cx="3078749" cy="970450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How to: Register for Classes</a:t>
            </a:r>
            <a:endParaRPr lang="en-US" sz="2800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22A4D2-41BB-4087-84E5-C9C16F4AA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716" y="1655234"/>
            <a:ext cx="3078749" cy="482176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18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3. Search for Classes</a:t>
            </a:r>
          </a:p>
          <a:p>
            <a:pPr marL="0" indent="0">
              <a:buNone/>
            </a:pPr>
            <a:r>
              <a:rPr lang="en-US" sz="18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Institution: Make sure it says, “Moody Bible Institute”. </a:t>
            </a:r>
          </a:p>
          <a:p>
            <a:pPr marL="0" indent="0">
              <a:buNone/>
            </a:pPr>
            <a:r>
              <a:rPr lang="en-US" sz="18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Term: Select the Semester that you want to enroll into. </a:t>
            </a:r>
          </a:p>
          <a:p>
            <a:pPr marL="0" indent="0">
              <a:buNone/>
            </a:pPr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Campus: If you are taking an online 8-week course, select “Online”. For a 16-week course, select “Online Self-Paced.” 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12A1691A-ED79-400B-8564-0D4B63F3B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466" y="626533"/>
            <a:ext cx="6507739" cy="55107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FF465D-2E92-4C13-84BB-EA34E95CCD67}"/>
              </a:ext>
            </a:extLst>
          </p:cNvPr>
          <p:cNvSpPr/>
          <p:nvPr/>
        </p:nvSpPr>
        <p:spPr>
          <a:xfrm>
            <a:off x="6690360" y="3115340"/>
            <a:ext cx="2199640" cy="19512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D307320-1E23-46DD-B254-1884A6724A3F}"/>
              </a:ext>
            </a:extLst>
          </p:cNvPr>
          <p:cNvCxnSpPr>
            <a:cxnSpLocks/>
          </p:cNvCxnSpPr>
          <p:nvPr/>
        </p:nvCxnSpPr>
        <p:spPr>
          <a:xfrm flipV="1">
            <a:off x="4302155" y="3310468"/>
            <a:ext cx="2284912" cy="103293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258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000012_Powerpoint_Templates-JPG_Bkgds7.jpg">
            <a:extLst>
              <a:ext uri="{FF2B5EF4-FFF2-40B4-BE49-F238E27FC236}">
                <a16:creationId xmlns:a16="http://schemas.microsoft.com/office/drawing/2014/main" id="{55648B13-99D9-42EF-A9B3-33388B29E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69793B-6C47-4F32-9925-2E6544F12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717" y="626533"/>
            <a:ext cx="3078749" cy="970450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How to: Register for Classes</a:t>
            </a:r>
            <a:endParaRPr lang="en-US" sz="2800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22A4D2-41BB-4087-84E5-C9C16F4AA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716" y="1674954"/>
            <a:ext cx="3078749" cy="44820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3. Search for Classes </a:t>
            </a:r>
          </a:p>
          <a:p>
            <a:pPr marL="0" indent="0">
              <a:buNone/>
            </a:pPr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Institution: Make sure it says, “Moody Bible Institute”. </a:t>
            </a:r>
          </a:p>
          <a:p>
            <a:pPr marL="0" indent="0">
              <a:buNone/>
            </a:pPr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-Term: Select the Semester that you want to enroll into. </a:t>
            </a:r>
          </a:p>
          <a:p>
            <a:pPr marL="0" indent="0">
              <a:buNone/>
            </a:pPr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Campus: Select your venue of class.  If you are taking an online 8-week course, please select “Online”. For a 16-week course, select “Online Self-Paced”. </a:t>
            </a:r>
          </a:p>
          <a:p>
            <a:pPr marL="0" indent="0">
              <a:buNone/>
            </a:pPr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Course Number: Input the course number found in the Program Plan,  i.e. 1107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12A1691A-ED79-400B-8564-0D4B63F3B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466" y="626533"/>
            <a:ext cx="6507739" cy="54340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FF465D-2E92-4C13-84BB-EA34E95CCD67}"/>
              </a:ext>
            </a:extLst>
          </p:cNvPr>
          <p:cNvSpPr/>
          <p:nvPr/>
        </p:nvSpPr>
        <p:spPr>
          <a:xfrm>
            <a:off x="9124950" y="3870251"/>
            <a:ext cx="671514" cy="23384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EDA210-2272-4817-83A0-FD6758B5B672}"/>
              </a:ext>
            </a:extLst>
          </p:cNvPr>
          <p:cNvCxnSpPr>
            <a:cxnSpLocks/>
          </p:cNvCxnSpPr>
          <p:nvPr/>
        </p:nvCxnSpPr>
        <p:spPr>
          <a:xfrm flipV="1">
            <a:off x="4673600" y="4104096"/>
            <a:ext cx="4356205" cy="89970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338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000012_Powerpoint_Templates-JPG_Bkgds7.jpg">
            <a:extLst>
              <a:ext uri="{FF2B5EF4-FFF2-40B4-BE49-F238E27FC236}">
                <a16:creationId xmlns:a16="http://schemas.microsoft.com/office/drawing/2014/main" id="{E8758E0B-0D36-4502-8407-B30529A6D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6C96D8-8848-4011-AF9B-59FB4EB3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834" y="744279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Here is an 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5AB2D-0C5E-43B5-AE64-2E90F5E86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590" y="1849407"/>
            <a:ext cx="3078749" cy="44820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The class search requires </a:t>
            </a:r>
            <a:r>
              <a:rPr lang="en-US" sz="2000" i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at least</a:t>
            </a:r>
            <a:r>
              <a:rPr lang="en-US" sz="20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 two of the six class search criteria to work. </a:t>
            </a:r>
          </a:p>
          <a:p>
            <a:pPr marL="0" indent="0">
              <a:buNone/>
            </a:pPr>
            <a:r>
              <a:rPr lang="en-US" sz="20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Searching for classes usually works best if only the </a:t>
            </a:r>
            <a:r>
              <a:rPr lang="en-US" sz="20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Campus</a:t>
            </a:r>
            <a:r>
              <a:rPr lang="en-US" sz="20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 and </a:t>
            </a:r>
            <a:r>
              <a:rPr lang="en-US" sz="20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Course Number</a:t>
            </a:r>
            <a:r>
              <a:rPr lang="en-US" sz="20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 are filled out. Leave everything else blank.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1B46A6-D257-46D6-91CD-DE642CA16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339" y="643466"/>
            <a:ext cx="5984363" cy="54064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3563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T000012_Powerpoint_Templates-JPG_Bkgds7.jpg">
            <a:extLst>
              <a:ext uri="{FF2B5EF4-FFF2-40B4-BE49-F238E27FC236}">
                <a16:creationId xmlns:a16="http://schemas.microsoft.com/office/drawing/2014/main" id="{DBD7FD12-012E-42C7-A961-F269E0092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269C51-993E-4500-AEAB-EACE7FA17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088" y="652128"/>
            <a:ext cx="3078749" cy="970450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How to: Register for Classes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76C3F2-FD96-4C9A-A9FC-20E100A65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088" y="1732448"/>
            <a:ext cx="3078749" cy="44820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4. Search Results</a:t>
            </a:r>
          </a:p>
          <a:p>
            <a:pPr marL="0" indent="0">
              <a:buNone/>
            </a:pPr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This the name of the course. 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DC2F171-5F03-4DD5-885C-406CD5C2B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339" y="609600"/>
            <a:ext cx="6642193" cy="54722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A5D8E3-4D6B-49FF-B75A-6CBE9B7ED9D0}"/>
              </a:ext>
            </a:extLst>
          </p:cNvPr>
          <p:cNvSpPr/>
          <p:nvPr/>
        </p:nvSpPr>
        <p:spPr>
          <a:xfrm>
            <a:off x="5057775" y="4051300"/>
            <a:ext cx="2047875" cy="165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5F9EED0-214A-4411-B2EA-500AF1CDDAE7}"/>
              </a:ext>
            </a:extLst>
          </p:cNvPr>
          <p:cNvCxnSpPr>
            <a:cxnSpLocks/>
          </p:cNvCxnSpPr>
          <p:nvPr/>
        </p:nvCxnSpPr>
        <p:spPr>
          <a:xfrm>
            <a:off x="3302000" y="2717800"/>
            <a:ext cx="1755775" cy="11737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98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T000012_Powerpoint_Templates-JPG_Bkgds7.jpg">
            <a:extLst>
              <a:ext uri="{FF2B5EF4-FFF2-40B4-BE49-F238E27FC236}">
                <a16:creationId xmlns:a16="http://schemas.microsoft.com/office/drawing/2014/main" id="{4FE302BE-B9C1-4494-93EF-7D964A6B5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269C51-993E-4500-AEAB-EACE7FA17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339" y="649998"/>
            <a:ext cx="3078749" cy="970450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How to: Register for Classes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76C3F2-FD96-4C9A-A9FC-20E100A65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339" y="1658021"/>
            <a:ext cx="3078749" cy="44820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4. Search Results</a:t>
            </a:r>
          </a:p>
          <a:p>
            <a:pPr marL="0" indent="0">
              <a:buNone/>
            </a:pPr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This the name of the course. </a:t>
            </a:r>
          </a:p>
          <a:p>
            <a:pPr marL="0" indent="0">
              <a:buNone/>
            </a:pPr>
            <a:r>
              <a:rPr lang="en-US" sz="20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Section: This indicates the session that the course will occur. OL8W indicates that the course will be offered in the first 8-week session. OL8W2 indicates that the course will be offered in the second 8-week session. </a:t>
            </a:r>
          </a:p>
          <a:p>
            <a:endParaRPr lang="en-US" sz="16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DC2F171-5F03-4DD5-885C-406CD5C2B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339" y="609600"/>
            <a:ext cx="6642193" cy="553050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464DDA-68E9-4BEC-AECE-09E74D21ACCA}"/>
              </a:ext>
            </a:extLst>
          </p:cNvPr>
          <p:cNvSpPr/>
          <p:nvPr/>
        </p:nvSpPr>
        <p:spPr>
          <a:xfrm>
            <a:off x="6764866" y="4316819"/>
            <a:ext cx="817033" cy="111878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C5D9988-2A75-444B-B3CF-34173D67B984}"/>
              </a:ext>
            </a:extLst>
          </p:cNvPr>
          <p:cNvCxnSpPr>
            <a:cxnSpLocks/>
          </p:cNvCxnSpPr>
          <p:nvPr/>
        </p:nvCxnSpPr>
        <p:spPr>
          <a:xfrm>
            <a:off x="4561367" y="3189767"/>
            <a:ext cx="2055248" cy="171666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388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000012_Powerpoint_Templates-JPG_Bkgds7.jpg">
            <a:extLst>
              <a:ext uri="{FF2B5EF4-FFF2-40B4-BE49-F238E27FC236}">
                <a16:creationId xmlns:a16="http://schemas.microsoft.com/office/drawing/2014/main" id="{0D461C56-A032-4097-AF27-7945BF854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269C51-993E-4500-AEAB-EACE7FA17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711" y="643467"/>
            <a:ext cx="3078749" cy="970450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How to: Register for Classes</a:t>
            </a:r>
            <a:endParaRPr lang="en-US" sz="2800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76C3F2-FD96-4C9A-A9FC-20E100A65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710" y="1681622"/>
            <a:ext cx="3078749" cy="44820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4. Search Results</a:t>
            </a:r>
          </a:p>
          <a:p>
            <a:pPr marL="0" indent="0">
              <a:buNone/>
            </a:pPr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This the name of the course. </a:t>
            </a:r>
          </a:p>
          <a:p>
            <a:pPr marL="0" indent="0">
              <a:buNone/>
            </a:pPr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Section: This indicates the session that the course will occur. OL8W indicates that the course will be offered in the first 8-week session. OL8W2 indicates that the course will be offered in the second 8-week session. </a:t>
            </a:r>
          </a:p>
          <a:p>
            <a:pPr marL="0" indent="0">
              <a:buNone/>
            </a:pPr>
            <a:r>
              <a:rPr lang="en-US" sz="22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Instructor: This indicates the name of the assigned professor. </a:t>
            </a:r>
          </a:p>
          <a:p>
            <a:endParaRPr lang="en-US" sz="16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DC2F171-5F03-4DD5-885C-406CD5C2B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339" y="609600"/>
            <a:ext cx="6642193" cy="54296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537AC3-8FE4-4A71-A258-1AC15B060E35}"/>
              </a:ext>
            </a:extLst>
          </p:cNvPr>
          <p:cNvSpPr/>
          <p:nvPr/>
        </p:nvSpPr>
        <p:spPr>
          <a:xfrm>
            <a:off x="9470003" y="4242396"/>
            <a:ext cx="993914" cy="114063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B3F5A8C-7573-418C-A62C-9235588E9D91}"/>
              </a:ext>
            </a:extLst>
          </p:cNvPr>
          <p:cNvCxnSpPr/>
          <p:nvPr/>
        </p:nvCxnSpPr>
        <p:spPr>
          <a:xfrm>
            <a:off x="4664582" y="4699000"/>
            <a:ext cx="4724951" cy="9687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510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T000012_Powerpoint_Templates-JPG_Bkgds7.jpg">
            <a:extLst>
              <a:ext uri="{FF2B5EF4-FFF2-40B4-BE49-F238E27FC236}">
                <a16:creationId xmlns:a16="http://schemas.microsoft.com/office/drawing/2014/main" id="{44623BC0-518C-4645-A810-3BF718A55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269C51-993E-4500-AEAB-EACE7FA17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590" y="658352"/>
            <a:ext cx="3078749" cy="970450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How to: Register for Classes</a:t>
            </a:r>
            <a:endParaRPr lang="en-US" sz="2800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76C3F2-FD96-4C9A-A9FC-20E100A65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4881" y="1677554"/>
            <a:ext cx="3078749" cy="44820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4. Search Results</a:t>
            </a:r>
          </a:p>
          <a:p>
            <a:pPr marL="0" indent="0">
              <a:buNone/>
            </a:pPr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This the name of the course. </a:t>
            </a:r>
          </a:p>
          <a:p>
            <a:pPr marL="0" indent="0">
              <a:buNone/>
            </a:pPr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Section: This indicates the session that the course will occur. OL8W indicates that the course will be offered in the first 8-week session. OL8W2 indicates that the course will be offered in the second 8-week session. </a:t>
            </a:r>
          </a:p>
          <a:p>
            <a:pPr marL="0" indent="0">
              <a:buNone/>
            </a:pPr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Instructor: This indicates the name of the assigned professor. </a:t>
            </a:r>
          </a:p>
          <a:p>
            <a:pPr marL="0" indent="0">
              <a:buNone/>
            </a:pPr>
            <a:r>
              <a:rPr lang="en-US" sz="22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Status: This indicates if the course has open slots. Please refer to the key above.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DC2F171-5F03-4DD5-885C-406CD5C2B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339" y="609601"/>
            <a:ext cx="6642193" cy="545095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4A2C74-2844-4A6E-A651-2A6BAD5C3232}"/>
              </a:ext>
            </a:extLst>
          </p:cNvPr>
          <p:cNvSpPr/>
          <p:nvPr/>
        </p:nvSpPr>
        <p:spPr>
          <a:xfrm>
            <a:off x="10464800" y="4284921"/>
            <a:ext cx="448733" cy="101009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FAEBA0-152D-404D-9244-2F5B7F5E627E}"/>
              </a:ext>
            </a:extLst>
          </p:cNvPr>
          <p:cNvSpPr/>
          <p:nvPr/>
        </p:nvSpPr>
        <p:spPr>
          <a:xfrm>
            <a:off x="7416800" y="3025775"/>
            <a:ext cx="2759075" cy="30321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CB9670-6BA8-42DB-BD33-A08A9EE0D288}"/>
              </a:ext>
            </a:extLst>
          </p:cNvPr>
          <p:cNvCxnSpPr>
            <a:cxnSpLocks/>
          </p:cNvCxnSpPr>
          <p:nvPr/>
        </p:nvCxnSpPr>
        <p:spPr>
          <a:xfrm flipV="1">
            <a:off x="4559300" y="4686301"/>
            <a:ext cx="5778500" cy="34289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726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000012_Powerpoint_Templates-JPG_Bkgds7.jpg">
            <a:extLst>
              <a:ext uri="{FF2B5EF4-FFF2-40B4-BE49-F238E27FC236}">
                <a16:creationId xmlns:a16="http://schemas.microsoft.com/office/drawing/2014/main" id="{63A009FF-E622-4538-9271-C8A45E80F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269C51-993E-4500-AEAB-EACE7FA17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870" y="609600"/>
            <a:ext cx="3078749" cy="970450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How to: Register for Classes</a:t>
            </a:r>
            <a:endParaRPr lang="en-US" sz="2800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76C3F2-FD96-4C9A-A9FC-20E100A65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758" y="1732448"/>
            <a:ext cx="3078749" cy="4668351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17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4. Search Results</a:t>
            </a:r>
          </a:p>
          <a:p>
            <a:pPr marL="0" indent="0">
              <a:buNone/>
            </a:pPr>
            <a:r>
              <a:rPr lang="en-US" sz="17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This the name of the course. </a:t>
            </a:r>
          </a:p>
          <a:p>
            <a:pPr marL="0" indent="0">
              <a:buNone/>
            </a:pPr>
            <a:r>
              <a:rPr lang="en-US" sz="17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Section: This indicates the session that the course will occur. OL8W indicates that the course will be offered in the first 8-week session. OL8W2 indicates that the course will be offered in the second 8-week session. </a:t>
            </a:r>
          </a:p>
          <a:p>
            <a:pPr marL="0" indent="0">
              <a:buNone/>
            </a:pPr>
            <a:r>
              <a:rPr lang="en-US" sz="17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Instructor: This indicates the name of the assigned professor. </a:t>
            </a:r>
          </a:p>
          <a:p>
            <a:pPr marL="0" indent="0">
              <a:buNone/>
            </a:pPr>
            <a:r>
              <a:rPr lang="en-US" sz="17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Status: This indicates if the course has open slots. Please refer to the key above.</a:t>
            </a:r>
          </a:p>
          <a:p>
            <a:pPr marL="0" indent="0">
              <a:buNone/>
            </a:pPr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Select: This only appears if the registration is open</a:t>
            </a:r>
            <a:r>
              <a:rPr lang="en-US" sz="22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. 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DC2F171-5F03-4DD5-885C-406CD5C2B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339" y="609601"/>
            <a:ext cx="6642193" cy="54828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A7922D-EFE8-4E90-9BDC-87A9282E133E}"/>
              </a:ext>
            </a:extLst>
          </p:cNvPr>
          <p:cNvSpPr/>
          <p:nvPr/>
        </p:nvSpPr>
        <p:spPr>
          <a:xfrm>
            <a:off x="10953750" y="5082363"/>
            <a:ext cx="488950" cy="20083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ABE669-796F-4EF7-9D55-992754A2F758}"/>
              </a:ext>
            </a:extLst>
          </p:cNvPr>
          <p:cNvCxnSpPr>
            <a:cxnSpLocks/>
          </p:cNvCxnSpPr>
          <p:nvPr/>
        </p:nvCxnSpPr>
        <p:spPr>
          <a:xfrm flipV="1">
            <a:off x="3708400" y="5181601"/>
            <a:ext cx="7150100" cy="33019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27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000012_Powerpoint_Templates-JPG_Bkgds7.jpg">
            <a:extLst>
              <a:ext uri="{FF2B5EF4-FFF2-40B4-BE49-F238E27FC236}">
                <a16:creationId xmlns:a16="http://schemas.microsoft.com/office/drawing/2014/main" id="{11235E29-15CD-43F2-843F-49FF77E32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8F76DAC-CC6A-40A8-A5B1-89F21025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327" y="393166"/>
            <a:ext cx="10353762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dirty="0"/>
              <a:t>This is the “Student Portal”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B4EE83-9EAA-4B28-BBB1-480613BA3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3372" y="1622492"/>
            <a:ext cx="9817482" cy="43513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9872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000012_Powerpoint_Templates-JPG_Bkgds7.jpg">
            <a:extLst>
              <a:ext uri="{FF2B5EF4-FFF2-40B4-BE49-F238E27FC236}">
                <a16:creationId xmlns:a16="http://schemas.microsoft.com/office/drawing/2014/main" id="{26EC3560-5AB0-46D1-93C5-C6A8043F4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269C51-993E-4500-AEAB-EACE7FA17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925" y="685800"/>
            <a:ext cx="3078749" cy="970450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How to: Enroll into the course</a:t>
            </a:r>
            <a:endParaRPr lang="en-US" sz="2800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76C3F2-FD96-4C9A-A9FC-20E100A65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925" y="1732449"/>
            <a:ext cx="3078749" cy="44820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5. Enroll into course</a:t>
            </a:r>
          </a:p>
          <a:p>
            <a:pPr marL="0" indent="0">
              <a:buNone/>
            </a:pPr>
            <a:r>
              <a:rPr lang="en-US" sz="22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Click on the select button to choose the course that you </a:t>
            </a:r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want</a:t>
            </a:r>
            <a:r>
              <a:rPr lang="en-US" sz="22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 to enroll in. 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DC2F171-5F03-4DD5-885C-406CD5C2B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339" y="609600"/>
            <a:ext cx="6642193" cy="54296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A7922D-EFE8-4E90-9BDC-87A9282E133E}"/>
              </a:ext>
            </a:extLst>
          </p:cNvPr>
          <p:cNvSpPr/>
          <p:nvPr/>
        </p:nvSpPr>
        <p:spPr>
          <a:xfrm>
            <a:off x="10953750" y="5029201"/>
            <a:ext cx="488950" cy="15948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ABE669-796F-4EF7-9D55-992754A2F758}"/>
              </a:ext>
            </a:extLst>
          </p:cNvPr>
          <p:cNvCxnSpPr>
            <a:cxnSpLocks/>
          </p:cNvCxnSpPr>
          <p:nvPr/>
        </p:nvCxnSpPr>
        <p:spPr>
          <a:xfrm>
            <a:off x="4470400" y="2705100"/>
            <a:ext cx="6396074" cy="232410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526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000012_Powerpoint_Templates-JPG_Bkgds7.jpg">
            <a:extLst>
              <a:ext uri="{FF2B5EF4-FFF2-40B4-BE49-F238E27FC236}">
                <a16:creationId xmlns:a16="http://schemas.microsoft.com/office/drawing/2014/main" id="{E5599B38-5003-4DD1-8B6B-DA03D4B6C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27FDC3-83DA-45DD-9CC3-41D2B5485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590" y="806080"/>
            <a:ext cx="3078749" cy="970450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How to: Enroll into the course</a:t>
            </a:r>
            <a:endParaRPr lang="en-US" sz="2800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56EA9C29-CE90-4F28-99C1-40E2681E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455" y="1881305"/>
            <a:ext cx="3078749" cy="44820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5. Enroll into course</a:t>
            </a:r>
          </a:p>
          <a:p>
            <a:pPr marL="0" indent="0">
              <a:buNone/>
            </a:pPr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Click on the select button to choose the course that you want to enroll in. </a:t>
            </a:r>
          </a:p>
          <a:p>
            <a:pPr marL="0" indent="0">
              <a:buNone/>
            </a:pPr>
            <a:r>
              <a:rPr lang="en-US" sz="22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Click on the “NEXT” button. </a:t>
            </a:r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F89919F4-3353-4AEF-AF6D-A01018D39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339" y="609600"/>
            <a:ext cx="6642193" cy="56049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EEA827-DFEE-4D8F-95DA-DB54906D2A52}"/>
              </a:ext>
            </a:extLst>
          </p:cNvPr>
          <p:cNvSpPr/>
          <p:nvPr/>
        </p:nvSpPr>
        <p:spPr>
          <a:xfrm>
            <a:off x="9877425" y="4943475"/>
            <a:ext cx="752475" cy="2677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3CCA455-C672-45DD-9704-7E3EFDF17322}"/>
              </a:ext>
            </a:extLst>
          </p:cNvPr>
          <p:cNvCxnSpPr/>
          <p:nvPr/>
        </p:nvCxnSpPr>
        <p:spPr>
          <a:xfrm>
            <a:off x="4254500" y="3263900"/>
            <a:ext cx="5756275" cy="1574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581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000012_Powerpoint_Templates-JPG_Bkgds7.jpg">
            <a:extLst>
              <a:ext uri="{FF2B5EF4-FFF2-40B4-BE49-F238E27FC236}">
                <a16:creationId xmlns:a16="http://schemas.microsoft.com/office/drawing/2014/main" id="{2A46ED07-8966-45E9-9AD7-C62626DC7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27FDC3-83DA-45DD-9CC3-41D2B5485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788" y="704850"/>
            <a:ext cx="3078749" cy="970450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How to: Enroll into the course</a:t>
            </a:r>
            <a:endParaRPr lang="en-US" sz="2800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56EA9C29-CE90-4F28-99C1-40E2681E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3098" y="1675300"/>
            <a:ext cx="3078749" cy="44820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5. Enroll into course</a:t>
            </a:r>
          </a:p>
          <a:p>
            <a:pPr marL="0" indent="0">
              <a:buNone/>
            </a:pPr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Click on the select button to choose the course that you want to enroll in. </a:t>
            </a:r>
          </a:p>
          <a:p>
            <a:pPr marL="0" indent="0">
              <a:buNone/>
            </a:pPr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Click on the “NEXT” button. </a:t>
            </a:r>
          </a:p>
          <a:p>
            <a:pPr marL="0" indent="0">
              <a:buNone/>
            </a:pPr>
            <a:r>
              <a:rPr lang="en-US" sz="22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If successful, you will see a green box notifying you that the course has been added to your shopping cart.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94CB95-7963-4960-9B7F-6A1C528F4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38" y="704850"/>
            <a:ext cx="6642193" cy="53557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8C84AD-3667-4D66-869B-D0FBBA6D69A4}"/>
              </a:ext>
            </a:extLst>
          </p:cNvPr>
          <p:cNvSpPr/>
          <p:nvPr/>
        </p:nvSpPr>
        <p:spPr>
          <a:xfrm>
            <a:off x="5226049" y="2828261"/>
            <a:ext cx="4984751" cy="3296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ABE465-F64D-4ABC-B20D-CE9850FDF013}"/>
              </a:ext>
            </a:extLst>
          </p:cNvPr>
          <p:cNvCxnSpPr>
            <a:cxnSpLocks/>
          </p:cNvCxnSpPr>
          <p:nvPr/>
        </p:nvCxnSpPr>
        <p:spPr>
          <a:xfrm flipV="1">
            <a:off x="4559300" y="3081870"/>
            <a:ext cx="605367" cy="34713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228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000012_Powerpoint_Templates-JPG_Bkgds7.jpg">
            <a:extLst>
              <a:ext uri="{FF2B5EF4-FFF2-40B4-BE49-F238E27FC236}">
                <a16:creationId xmlns:a16="http://schemas.microsoft.com/office/drawing/2014/main" id="{6A84E49D-318A-4808-8E77-44798350C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27FDC3-83DA-45DD-9CC3-41D2B5485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225" y="599551"/>
            <a:ext cx="3078749" cy="970450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How to: Enroll into the course</a:t>
            </a:r>
            <a:endParaRPr lang="en-US" sz="2800" dirty="0">
              <a:ln>
                <a:solidFill>
                  <a:srgbClr val="404040">
                    <a:alpha val="10000"/>
                  </a:srgbClr>
                </a:solidFill>
              </a:ln>
              <a:latin typeface="+mn-lt"/>
            </a:endParaRP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56EA9C29-CE90-4F28-99C1-40E2681E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946" y="1570001"/>
            <a:ext cx="3078749" cy="44820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5. Enroll into course</a:t>
            </a:r>
          </a:p>
          <a:p>
            <a:pPr marL="0" indent="0">
              <a:buNone/>
            </a:pPr>
            <a:r>
              <a:rPr lang="en-US" sz="17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Click on the select button to choose the course that you want to enroll in. </a:t>
            </a:r>
          </a:p>
          <a:p>
            <a:pPr marL="0" indent="0">
              <a:buNone/>
            </a:pPr>
            <a:r>
              <a:rPr lang="en-US" sz="17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Click on the “NEXT” button. </a:t>
            </a:r>
          </a:p>
          <a:p>
            <a:pPr marL="0" indent="0">
              <a:buNone/>
            </a:pPr>
            <a:r>
              <a:rPr lang="en-US" sz="17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If successful, you will see a green box notifying you that the course has been added to your shopping cart. </a:t>
            </a:r>
          </a:p>
          <a:p>
            <a:pPr marL="0" indent="0">
              <a:buNone/>
            </a:pPr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Click on the shopping cart.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94CB95-7963-4960-9B7F-6A1C528F4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974" y="704850"/>
            <a:ext cx="6642193" cy="534723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B31B63-C63A-4E5D-84E7-8CE7F1F739DA}"/>
              </a:ext>
            </a:extLst>
          </p:cNvPr>
          <p:cNvSpPr/>
          <p:nvPr/>
        </p:nvSpPr>
        <p:spPr>
          <a:xfrm>
            <a:off x="7721600" y="1667933"/>
            <a:ext cx="787400" cy="2794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09A24E-E3B6-4FFD-97FD-ABF8AA8366C1}"/>
              </a:ext>
            </a:extLst>
          </p:cNvPr>
          <p:cNvCxnSpPr>
            <a:cxnSpLocks/>
          </p:cNvCxnSpPr>
          <p:nvPr/>
        </p:nvCxnSpPr>
        <p:spPr>
          <a:xfrm flipV="1">
            <a:off x="4699000" y="1845734"/>
            <a:ext cx="2963333" cy="238336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981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T000012_Powerpoint_Templates-JPG_Bkgds7.jpg">
            <a:extLst>
              <a:ext uri="{FF2B5EF4-FFF2-40B4-BE49-F238E27FC236}">
                <a16:creationId xmlns:a16="http://schemas.microsoft.com/office/drawing/2014/main" id="{4998E38C-21AD-4394-9F58-24B6F7AC8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98B50C-C49A-41E1-881F-C350965D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190" y="697378"/>
            <a:ext cx="3078749" cy="970450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How to: Enroll into the course</a:t>
            </a:r>
            <a:endParaRPr lang="en-US" sz="2800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29724E5-A30D-48F7-A550-A205B8EC2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5191" y="1757913"/>
            <a:ext cx="3078749" cy="44820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5. Enroll into course</a:t>
            </a:r>
          </a:p>
          <a:p>
            <a:pPr marL="0" indent="0">
              <a:buNone/>
            </a:pPr>
            <a:r>
              <a:rPr lang="en-US" sz="17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Click on the select button to choose the course that you want to enroll in. </a:t>
            </a:r>
          </a:p>
          <a:p>
            <a:pPr marL="0" indent="0">
              <a:buNone/>
            </a:pPr>
            <a:r>
              <a:rPr lang="en-US" sz="17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Click on the “NEXT” button. </a:t>
            </a:r>
          </a:p>
          <a:p>
            <a:pPr marL="0" indent="0">
              <a:buNone/>
            </a:pPr>
            <a:r>
              <a:rPr lang="en-US" sz="17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If successful, you will see a green box notifying you that the course has been added to your shopping cart. </a:t>
            </a:r>
          </a:p>
          <a:p>
            <a:pPr marL="0" indent="0">
              <a:buNone/>
            </a:pPr>
            <a:r>
              <a:rPr lang="en-US" sz="17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Click on the shopping cart. </a:t>
            </a:r>
          </a:p>
          <a:p>
            <a:pPr marL="0" indent="0">
              <a:buNone/>
            </a:pPr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Check the box to select the course. 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3729FB2-1C74-497E-BDDB-6CD9E9BC1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091" y="697378"/>
            <a:ext cx="6642193" cy="54403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513608-5DC1-449D-87C3-9E587C32D874}"/>
              </a:ext>
            </a:extLst>
          </p:cNvPr>
          <p:cNvSpPr/>
          <p:nvPr/>
        </p:nvSpPr>
        <p:spPr>
          <a:xfrm>
            <a:off x="6853239" y="4740275"/>
            <a:ext cx="144151" cy="177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74540B-02FB-439F-80A5-AD78929071A1}"/>
              </a:ext>
            </a:extLst>
          </p:cNvPr>
          <p:cNvCxnSpPr>
            <a:cxnSpLocks/>
          </p:cNvCxnSpPr>
          <p:nvPr/>
        </p:nvCxnSpPr>
        <p:spPr>
          <a:xfrm flipV="1">
            <a:off x="4038600" y="4826000"/>
            <a:ext cx="2740025" cy="2286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385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000012_Powerpoint_Templates-JPG_Bkgds7.jpg">
            <a:extLst>
              <a:ext uri="{FF2B5EF4-FFF2-40B4-BE49-F238E27FC236}">
                <a16:creationId xmlns:a16="http://schemas.microsoft.com/office/drawing/2014/main" id="{17B6D204-5509-4A77-B884-1C67AFDA6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98B50C-C49A-41E1-881F-C350965D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477" y="657666"/>
            <a:ext cx="3078749" cy="970450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How to: Enroll into the course</a:t>
            </a:r>
            <a:endParaRPr lang="en-US" sz="2800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29724E5-A30D-48F7-A550-A205B8EC2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3477" y="1732448"/>
            <a:ext cx="3078749" cy="44820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5. Enroll into course</a:t>
            </a:r>
          </a:p>
          <a:p>
            <a:pPr marL="0" indent="0">
              <a:buNone/>
            </a:pPr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Click on the select button to choose the course that you want to enroll in. </a:t>
            </a:r>
          </a:p>
          <a:p>
            <a:pPr marL="0" indent="0">
              <a:buNone/>
            </a:pPr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Click on the “NEXT” button. </a:t>
            </a:r>
          </a:p>
          <a:p>
            <a:pPr marL="0" indent="0">
              <a:buNone/>
            </a:pPr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If successful, you will see a green box notifying you that the course has been added to your shopping cart. </a:t>
            </a:r>
          </a:p>
          <a:p>
            <a:pPr marL="0" indent="0">
              <a:buNone/>
            </a:pPr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Click on the shopping cart. </a:t>
            </a:r>
          </a:p>
          <a:p>
            <a:pPr marL="0" indent="0">
              <a:buNone/>
            </a:pPr>
            <a:r>
              <a:rPr lang="en-US" sz="16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Check the box to select the course. </a:t>
            </a:r>
          </a:p>
          <a:p>
            <a:pPr marL="0" indent="0">
              <a:buNone/>
            </a:pPr>
            <a:r>
              <a:rPr lang="en-US" sz="26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Click on the “Enroll” button. 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3729FB2-1C74-497E-BDDB-6CD9E9BC1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339" y="609600"/>
            <a:ext cx="6642193" cy="54722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EC5582-D73A-4E7C-A809-6964C8F4C5F0}"/>
              </a:ext>
            </a:extLst>
          </p:cNvPr>
          <p:cNvSpPr/>
          <p:nvPr/>
        </p:nvSpPr>
        <p:spPr>
          <a:xfrm>
            <a:off x="10563225" y="5572125"/>
            <a:ext cx="485775" cy="24288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D71E804-B900-4D6C-A9FC-9BF79F8CE426}"/>
              </a:ext>
            </a:extLst>
          </p:cNvPr>
          <p:cNvCxnSpPr>
            <a:cxnSpLocks/>
          </p:cNvCxnSpPr>
          <p:nvPr/>
        </p:nvCxnSpPr>
        <p:spPr>
          <a:xfrm>
            <a:off x="4584700" y="5410200"/>
            <a:ext cx="5907088" cy="27622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561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T000012_Powerpoint_Templates-JPG_Bkgds7.jpg">
            <a:extLst>
              <a:ext uri="{FF2B5EF4-FFF2-40B4-BE49-F238E27FC236}">
                <a16:creationId xmlns:a16="http://schemas.microsoft.com/office/drawing/2014/main" id="{BA911A5E-9D17-4E33-9092-168617F5E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D0F958-DD03-4087-B419-4DB1ACDF1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660" y="761999"/>
            <a:ext cx="3078749" cy="970450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How to: Enroll into the course</a:t>
            </a:r>
            <a:endParaRPr lang="en-US" sz="2800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4ABD39A-C037-4EF5-B2A3-F28DE0B9C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9965" y="1732449"/>
            <a:ext cx="3078749" cy="4482084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17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5. Enroll into course</a:t>
            </a:r>
          </a:p>
          <a:p>
            <a:pPr marL="0" indent="0">
              <a:buNone/>
            </a:pPr>
            <a:r>
              <a:rPr lang="en-US" sz="17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Click on the select button to choose the course that you want to enroll in. </a:t>
            </a:r>
          </a:p>
          <a:p>
            <a:pPr marL="0" indent="0">
              <a:buNone/>
            </a:pPr>
            <a:r>
              <a:rPr lang="en-US" sz="17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Click on the “NEXT” button. </a:t>
            </a:r>
          </a:p>
          <a:p>
            <a:pPr marL="0" indent="0">
              <a:buNone/>
            </a:pPr>
            <a:r>
              <a:rPr lang="en-US" sz="17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If successful, you will see a green box notifying you that the course has been added to your shopping cart. </a:t>
            </a:r>
          </a:p>
          <a:p>
            <a:pPr marL="0" indent="0">
              <a:buNone/>
            </a:pPr>
            <a:r>
              <a:rPr lang="en-US" sz="17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Click on the shopping cart. </a:t>
            </a:r>
          </a:p>
          <a:p>
            <a:pPr marL="0" indent="0">
              <a:buNone/>
            </a:pPr>
            <a:r>
              <a:rPr lang="en-US" sz="17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Check the box to select the course. </a:t>
            </a:r>
          </a:p>
          <a:p>
            <a:pPr marL="0" indent="0">
              <a:buNone/>
            </a:pPr>
            <a:r>
              <a:rPr lang="en-US" sz="17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Click on the “Enroll” button. </a:t>
            </a:r>
          </a:p>
          <a:p>
            <a:pPr marL="0" indent="0">
              <a:buNone/>
            </a:pPr>
            <a:r>
              <a:rPr lang="en-US" sz="31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Click on the “Finish Enrolling Button”. 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5627F9C-F08C-49C5-8D53-D1292B91D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339" y="1094825"/>
            <a:ext cx="6642193" cy="44564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66E057-B25C-4E9D-BDE3-355D87A9B103}"/>
              </a:ext>
            </a:extLst>
          </p:cNvPr>
          <p:cNvSpPr/>
          <p:nvPr/>
        </p:nvSpPr>
        <p:spPr>
          <a:xfrm>
            <a:off x="9496425" y="4962525"/>
            <a:ext cx="1393825" cy="3143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20078E-E269-4827-88D9-8546AADAF2ED}"/>
              </a:ext>
            </a:extLst>
          </p:cNvPr>
          <p:cNvCxnSpPr>
            <a:cxnSpLocks/>
          </p:cNvCxnSpPr>
          <p:nvPr/>
        </p:nvCxnSpPr>
        <p:spPr>
          <a:xfrm flipV="1">
            <a:off x="4394200" y="5105400"/>
            <a:ext cx="5006975" cy="17145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251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000012_Powerpoint_Templates-JPG_Bkgds7.jpg">
            <a:extLst>
              <a:ext uri="{FF2B5EF4-FFF2-40B4-BE49-F238E27FC236}">
                <a16:creationId xmlns:a16="http://schemas.microsoft.com/office/drawing/2014/main" id="{B7BF81BC-8327-4350-8BBD-1C7DDEA51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63CFA7-56D4-4A60-ACC7-DD6590148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526" y="667285"/>
            <a:ext cx="3078749" cy="970450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How to: Enroll into the course</a:t>
            </a:r>
            <a:endParaRPr lang="en-US" sz="2800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C547611-65D1-4C0F-A5BB-B810E718C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463" y="1766316"/>
            <a:ext cx="3078749" cy="44820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You have now successfully enrolled into your course! 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E44181C-4A9D-4DAF-B8E2-25CDE3D78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339" y="1094825"/>
            <a:ext cx="6642193" cy="44820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023670-D075-441D-95B1-5637F4476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593" y="4465095"/>
            <a:ext cx="523948" cy="22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3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6213A-8CDA-45CF-8A9E-9A7B2C8CC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29B0FB6-D4E9-4387-997C-D96E54864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364" y="414271"/>
            <a:ext cx="9623612" cy="486522"/>
          </a:xfrm>
        </p:spPr>
        <p:txBody>
          <a:bodyPr>
            <a:normAutofit/>
          </a:bodyPr>
          <a:lstStyle/>
          <a:p>
            <a:r>
              <a:rPr lang="en-US" sz="2800" b="1" dirty="0"/>
              <a:t>Canvas: Course Content                       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755BA69-DE71-4AC6-B816-79B968656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9965" y="1050605"/>
            <a:ext cx="9817482" cy="43513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7AE82C-6E2F-4A47-B098-66052BB3863F}"/>
              </a:ext>
            </a:extLst>
          </p:cNvPr>
          <p:cNvSpPr/>
          <p:nvPr/>
        </p:nvSpPr>
        <p:spPr>
          <a:xfrm>
            <a:off x="4132477" y="2358532"/>
            <a:ext cx="1958109" cy="3532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096908-F198-457F-B17B-53743D47407E}"/>
              </a:ext>
            </a:extLst>
          </p:cNvPr>
          <p:cNvSpPr txBox="1"/>
          <p:nvPr/>
        </p:nvSpPr>
        <p:spPr>
          <a:xfrm>
            <a:off x="1769965" y="5603915"/>
            <a:ext cx="7768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course content such as videos, zoom links, and syllabi can be accessed through Canvas.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Canvas courses become available 3-4 days before the course begins. </a:t>
            </a:r>
          </a:p>
        </p:txBody>
      </p:sp>
    </p:spTree>
    <p:extLst>
      <p:ext uri="{BB962C8B-B14F-4D97-AF65-F5344CB8AC3E}">
        <p14:creationId xmlns:p14="http://schemas.microsoft.com/office/powerpoint/2010/main" val="1055821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6213A-8CDA-45CF-8A9E-9A7B2C8CC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F0D82E-A407-424D-BE15-7018B881B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036" y="1690688"/>
            <a:ext cx="9817482" cy="43513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6D9799-39AE-4637-B3B6-2C5B8C3CAE06}"/>
              </a:ext>
            </a:extLst>
          </p:cNvPr>
          <p:cNvSpPr/>
          <p:nvPr/>
        </p:nvSpPr>
        <p:spPr>
          <a:xfrm>
            <a:off x="4078941" y="4849906"/>
            <a:ext cx="3442447" cy="3174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DDE1F4-88E5-45BA-989E-DFFA6D5595E0}"/>
              </a:ext>
            </a:extLst>
          </p:cNvPr>
          <p:cNvSpPr txBox="1"/>
          <p:nvPr/>
        </p:nvSpPr>
        <p:spPr>
          <a:xfrm>
            <a:off x="1752036" y="1147483"/>
            <a:ext cx="981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Academic Advising</a:t>
            </a:r>
          </a:p>
        </p:txBody>
      </p:sp>
    </p:spTree>
    <p:extLst>
      <p:ext uri="{BB962C8B-B14F-4D97-AF65-F5344CB8AC3E}">
        <p14:creationId xmlns:p14="http://schemas.microsoft.com/office/powerpoint/2010/main" val="273116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000012_Powerpoint_Templates-JPG_Bkgds7.jpg">
            <a:extLst>
              <a:ext uri="{FF2B5EF4-FFF2-40B4-BE49-F238E27FC236}">
                <a16:creationId xmlns:a16="http://schemas.microsoft.com/office/drawing/2014/main" id="{11235E29-15CD-43F2-843F-49FF77E32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64"/>
            <a:ext cx="12192000" cy="68622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8F76DAC-CC6A-40A8-A5B1-89F21025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327" y="393166"/>
            <a:ext cx="10353762" cy="970450"/>
          </a:xfrm>
        </p:spPr>
        <p:txBody>
          <a:bodyPr anchor="b">
            <a:normAutofit/>
          </a:bodyPr>
          <a:lstStyle/>
          <a:p>
            <a:r>
              <a:rPr lang="en-US" sz="2800" b="1" dirty="0"/>
              <a:t>Student Portal: Moody Email Overview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B4EE83-9EAA-4B28-BBB1-480613BA3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5467" y="1760988"/>
            <a:ext cx="9817482" cy="43513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576B6F-1CA3-487A-822C-26A4177FA60F}"/>
              </a:ext>
            </a:extLst>
          </p:cNvPr>
          <p:cNvSpPr/>
          <p:nvPr/>
        </p:nvSpPr>
        <p:spPr>
          <a:xfrm>
            <a:off x="1935467" y="2528296"/>
            <a:ext cx="1295400" cy="238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3138" y="6232706"/>
            <a:ext cx="733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“Office 365 Student Email” to get to the Moody email log-in</a:t>
            </a:r>
          </a:p>
        </p:txBody>
      </p:sp>
    </p:spTree>
    <p:extLst>
      <p:ext uri="{BB962C8B-B14F-4D97-AF65-F5344CB8AC3E}">
        <p14:creationId xmlns:p14="http://schemas.microsoft.com/office/powerpoint/2010/main" val="7322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6213A-8CDA-45CF-8A9E-9A7B2C8CC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F683B137-1ED9-4588-BE7D-E22FFC425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06" y="808944"/>
            <a:ext cx="6394795" cy="47649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51D194-3292-4CF6-93BA-33A0EE59DA60}"/>
              </a:ext>
            </a:extLst>
          </p:cNvPr>
          <p:cNvSpPr txBox="1"/>
          <p:nvPr/>
        </p:nvSpPr>
        <p:spPr>
          <a:xfrm>
            <a:off x="1775012" y="1945341"/>
            <a:ext cx="3227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-To locate and contact your assigned Academic Advisor, click on their name to send an email.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A65CB7-F690-49E7-9059-802E285C5BC3}"/>
              </a:ext>
            </a:extLst>
          </p:cNvPr>
          <p:cNvSpPr/>
          <p:nvPr/>
        </p:nvSpPr>
        <p:spPr>
          <a:xfrm>
            <a:off x="6472518" y="2182889"/>
            <a:ext cx="3532094" cy="10802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05D0D8-363E-42C0-98BA-6291FC0B642F}"/>
              </a:ext>
            </a:extLst>
          </p:cNvPr>
          <p:cNvSpPr txBox="1"/>
          <p:nvPr/>
        </p:nvSpPr>
        <p:spPr>
          <a:xfrm>
            <a:off x="1775012" y="603339"/>
            <a:ext cx="3003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Academic Advising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19FCA2A-AA48-4534-9725-2228216595A3}"/>
              </a:ext>
            </a:extLst>
          </p:cNvPr>
          <p:cNvCxnSpPr/>
          <p:nvPr/>
        </p:nvCxnSpPr>
        <p:spPr>
          <a:xfrm>
            <a:off x="5002306" y="2348753"/>
            <a:ext cx="1559859" cy="3675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5959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6213A-8CDA-45CF-8A9E-9A7B2C8CC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F683B137-1ED9-4588-BE7D-E22FFC425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06" y="808944"/>
            <a:ext cx="6394795" cy="47649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51D194-3292-4CF6-93BA-33A0EE59DA60}"/>
              </a:ext>
            </a:extLst>
          </p:cNvPr>
          <p:cNvSpPr txBox="1"/>
          <p:nvPr/>
        </p:nvSpPr>
        <p:spPr>
          <a:xfrm>
            <a:off x="1775012" y="1945341"/>
            <a:ext cx="3227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-To locate and contact your assigned Academic Advisor, click on their name to send an email.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A65CB7-F690-49E7-9059-802E285C5BC3}"/>
              </a:ext>
            </a:extLst>
          </p:cNvPr>
          <p:cNvSpPr/>
          <p:nvPr/>
        </p:nvSpPr>
        <p:spPr>
          <a:xfrm>
            <a:off x="10076330" y="2250141"/>
            <a:ext cx="959223" cy="1613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CC1B5-02EC-4D4E-B808-B5BA04A2DED6}"/>
              </a:ext>
            </a:extLst>
          </p:cNvPr>
          <p:cNvSpPr txBox="1"/>
          <p:nvPr/>
        </p:nvSpPr>
        <p:spPr>
          <a:xfrm>
            <a:off x="1837765" y="3677615"/>
            <a:ext cx="3227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-Click here to book an appointment with your Academic Advisor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A343F6-3C3F-4A0C-8C29-60BE6A820C81}"/>
              </a:ext>
            </a:extLst>
          </p:cNvPr>
          <p:cNvSpPr txBox="1"/>
          <p:nvPr/>
        </p:nvSpPr>
        <p:spPr>
          <a:xfrm>
            <a:off x="1775012" y="603339"/>
            <a:ext cx="3003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Academic Advising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7EDAF8C-6E2C-414E-9043-1AABC10D0634}"/>
              </a:ext>
            </a:extLst>
          </p:cNvPr>
          <p:cNvCxnSpPr/>
          <p:nvPr/>
        </p:nvCxnSpPr>
        <p:spPr>
          <a:xfrm flipV="1">
            <a:off x="4778188" y="2483224"/>
            <a:ext cx="5298142" cy="18377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7148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6213A-8CDA-45CF-8A9E-9A7B2C8CC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1" y="0"/>
            <a:ext cx="12181172" cy="6858000"/>
          </a:xfrm>
          <a:prstGeom prst="rect">
            <a:avLst/>
          </a:prstGeom>
        </p:spPr>
      </p:pic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F683B137-1ED9-4588-BE7D-E22FFC425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06" y="808944"/>
            <a:ext cx="6394795" cy="47649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51D194-3292-4CF6-93BA-33A0EE59DA60}"/>
              </a:ext>
            </a:extLst>
          </p:cNvPr>
          <p:cNvSpPr txBox="1"/>
          <p:nvPr/>
        </p:nvSpPr>
        <p:spPr>
          <a:xfrm>
            <a:off x="1775012" y="2995343"/>
            <a:ext cx="3227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-To locate your academic requirement page, please follow the instructions listed below.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A65CB7-F690-49E7-9059-802E285C5BC3}"/>
              </a:ext>
            </a:extLst>
          </p:cNvPr>
          <p:cNvSpPr/>
          <p:nvPr/>
        </p:nvSpPr>
        <p:spPr>
          <a:xfrm>
            <a:off x="10076330" y="2250141"/>
            <a:ext cx="959223" cy="1613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A343F6-3C3F-4A0C-8C29-60BE6A820C81}"/>
              </a:ext>
            </a:extLst>
          </p:cNvPr>
          <p:cNvSpPr txBox="1"/>
          <p:nvPr/>
        </p:nvSpPr>
        <p:spPr>
          <a:xfrm>
            <a:off x="1775012" y="945828"/>
            <a:ext cx="3003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Academic Requirements Report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7EDAF8C-6E2C-414E-9043-1AABC10D0634}"/>
              </a:ext>
            </a:extLst>
          </p:cNvPr>
          <p:cNvCxnSpPr>
            <a:cxnSpLocks/>
          </p:cNvCxnSpPr>
          <p:nvPr/>
        </p:nvCxnSpPr>
        <p:spPr>
          <a:xfrm>
            <a:off x="4688541" y="3677615"/>
            <a:ext cx="1730188" cy="60751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8593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6213A-8CDA-45CF-8A9E-9A7B2C8CC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18CA95-AC58-4F97-AF2E-401314DD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70" y="643466"/>
            <a:ext cx="3604848" cy="514773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Setting up FERPA Authorization</a:t>
            </a:r>
          </a:p>
        </p:txBody>
      </p:sp>
      <p:pic>
        <p:nvPicPr>
          <p:cNvPr id="1028" name="Picture 4" descr="Image result for FERPA">
            <a:extLst>
              <a:ext uri="{FF2B5EF4-FFF2-40B4-BE49-F238E27FC236}">
                <a16:creationId xmlns:a16="http://schemas.microsoft.com/office/drawing/2014/main" id="{3ED658CB-8919-44C5-BE5B-2EE18F2EEE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24" y="1207168"/>
            <a:ext cx="4289659" cy="428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3989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000012_Powerpoint_Templates-JPG_Bkgds7.jpg">
            <a:extLst>
              <a:ext uri="{FF2B5EF4-FFF2-40B4-BE49-F238E27FC236}">
                <a16:creationId xmlns:a16="http://schemas.microsoft.com/office/drawing/2014/main" id="{95E6B098-ABB6-427F-9FB2-BB683508C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8F76DAC-CC6A-40A8-A5B1-89F21025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637" y="427588"/>
            <a:ext cx="10353762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dirty="0"/>
              <a:t>Student Portal View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967F9D-0BDB-47CB-A13E-7C109CC33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637" y="6125609"/>
            <a:ext cx="6380219" cy="3129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Click on Academic Records and Registrar to find “FERPA”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1ABEAD-FC46-4EA1-BF88-FB6E4D08E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637" y="1566749"/>
            <a:ext cx="9491918" cy="43901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CA43B8-4874-431A-A51E-04A83389739C}"/>
              </a:ext>
            </a:extLst>
          </p:cNvPr>
          <p:cNvSpPr/>
          <p:nvPr/>
        </p:nvSpPr>
        <p:spPr>
          <a:xfrm>
            <a:off x="3683566" y="3572658"/>
            <a:ext cx="3092918" cy="394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492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000012_Powerpoint_Templates-JPG_Bkgds7.jpg">
            <a:extLst>
              <a:ext uri="{FF2B5EF4-FFF2-40B4-BE49-F238E27FC236}">
                <a16:creationId xmlns:a16="http://schemas.microsoft.com/office/drawing/2014/main" id="{007FF252-AC17-43CF-A714-D82A2BD64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AD9231-B88A-4383-B0D5-B587943A5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706" y="643467"/>
            <a:ext cx="3041517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dirty="0"/>
              <a:t>How to: Set up FERPA Authorization</a:t>
            </a:r>
            <a:endParaRPr lang="en-US" sz="2800" b="1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24847-9AC0-40EC-A4B3-057B71E63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009" y="1732449"/>
            <a:ext cx="3078749" cy="44820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Click on “FERPA”</a:t>
            </a:r>
            <a:endParaRPr lang="en-US" sz="20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0CD56B-A5E4-4C78-A2DC-B4ED9A475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339" y="609601"/>
            <a:ext cx="6642193" cy="54934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BF72FA-5B75-4108-AC54-C3E83FA6A444}"/>
              </a:ext>
            </a:extLst>
          </p:cNvPr>
          <p:cNvSpPr/>
          <p:nvPr/>
        </p:nvSpPr>
        <p:spPr>
          <a:xfrm>
            <a:off x="6096000" y="3429000"/>
            <a:ext cx="728312" cy="2817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06BD685-DA86-4194-B780-E5E9C0A57345}"/>
              </a:ext>
            </a:extLst>
          </p:cNvPr>
          <p:cNvCxnSpPr>
            <a:cxnSpLocks/>
          </p:cNvCxnSpPr>
          <p:nvPr/>
        </p:nvCxnSpPr>
        <p:spPr>
          <a:xfrm>
            <a:off x="3763926" y="2257384"/>
            <a:ext cx="2232613" cy="134366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838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000012_Powerpoint_Templates-JPG_Bkgds7.jpg">
            <a:extLst>
              <a:ext uri="{FF2B5EF4-FFF2-40B4-BE49-F238E27FC236}">
                <a16:creationId xmlns:a16="http://schemas.microsoft.com/office/drawing/2014/main" id="{ED91E573-6D2A-440D-BD43-0D938DCF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FD4AA9-5B50-4229-90BE-848A1C6AD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590" y="614643"/>
            <a:ext cx="3078749" cy="970450"/>
          </a:xfrm>
        </p:spPr>
        <p:txBody>
          <a:bodyPr anchor="b">
            <a:normAutofit/>
          </a:bodyPr>
          <a:lstStyle/>
          <a:p>
            <a:r>
              <a:rPr lang="en-US" sz="2800" b="1" dirty="0"/>
              <a:t>How to: Set up FERPA Authorization</a:t>
            </a:r>
            <a:endParaRPr lang="en-US" sz="2800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652F9-A476-40A3-A87A-1C4639C51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436" y="1585093"/>
            <a:ext cx="3078749" cy="44820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Click on “FERPA”</a:t>
            </a:r>
          </a:p>
          <a:p>
            <a:pPr marL="0" indent="0">
              <a:buNone/>
            </a:pPr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Click on “FERPA Authorization Form”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BD7B8-CF96-438C-96B1-EACB444D0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339" y="609600"/>
            <a:ext cx="6642193" cy="54575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0199BB-74F5-49BC-8A1C-4C6AE71BBF12}"/>
              </a:ext>
            </a:extLst>
          </p:cNvPr>
          <p:cNvSpPr/>
          <p:nvPr/>
        </p:nvSpPr>
        <p:spPr>
          <a:xfrm>
            <a:off x="8377766" y="5507666"/>
            <a:ext cx="2277399" cy="47846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2230C1-4C55-4125-A9C5-B4A3FCB41892}"/>
              </a:ext>
            </a:extLst>
          </p:cNvPr>
          <p:cNvCxnSpPr>
            <a:cxnSpLocks/>
          </p:cNvCxnSpPr>
          <p:nvPr/>
        </p:nvCxnSpPr>
        <p:spPr>
          <a:xfrm>
            <a:off x="4447713" y="2698812"/>
            <a:ext cx="3781887" cy="300065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298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000012_Powerpoint_Templates-JPG_Bkgds7.jpg">
            <a:extLst>
              <a:ext uri="{FF2B5EF4-FFF2-40B4-BE49-F238E27FC236}">
                <a16:creationId xmlns:a16="http://schemas.microsoft.com/office/drawing/2014/main" id="{ABD5B7FF-C186-423E-9832-7B3DB2432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50800" cy="68622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8F76DAC-CC6A-40A8-A5B1-89F21025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237" y="376234"/>
            <a:ext cx="10353762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dirty="0"/>
              <a:t>Student Portal 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967F9D-0BDB-47CB-A13E-7C109CC33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059" y="6046338"/>
            <a:ext cx="8745207" cy="610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Select “Financial Aid” to find more information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1ABEAD-FC46-4EA1-BF88-FB6E4D08E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059" y="1450606"/>
            <a:ext cx="10435393" cy="43901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CA43B8-4874-431A-A51E-04A83389739C}"/>
              </a:ext>
            </a:extLst>
          </p:cNvPr>
          <p:cNvSpPr/>
          <p:nvPr/>
        </p:nvSpPr>
        <p:spPr>
          <a:xfrm>
            <a:off x="3795199" y="4476149"/>
            <a:ext cx="3092918" cy="394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982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6213A-8CDA-45CF-8A9E-9A7B2C8CC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679A699-2719-4AB3-B4C0-65669ED1B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986" y="802558"/>
            <a:ext cx="10515600" cy="450663"/>
          </a:xfrm>
        </p:spPr>
        <p:txBody>
          <a:bodyPr>
            <a:noAutofit/>
          </a:bodyPr>
          <a:lstStyle/>
          <a:p>
            <a:r>
              <a:rPr lang="en-US" sz="2800" b="1" dirty="0"/>
              <a:t>Student Accounts</a:t>
            </a:r>
          </a:p>
        </p:txBody>
      </p:sp>
      <p:pic>
        <p:nvPicPr>
          <p:cNvPr id="11" name="Content Placeholder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0CE4953-9F52-418C-AD59-F86AAABAC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79" y="1368145"/>
            <a:ext cx="9279595" cy="4351338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40CF1E1-55C9-4694-907D-C5E262290564}"/>
              </a:ext>
            </a:extLst>
          </p:cNvPr>
          <p:cNvSpPr/>
          <p:nvPr/>
        </p:nvSpPr>
        <p:spPr>
          <a:xfrm>
            <a:off x="4034117" y="4921623"/>
            <a:ext cx="3074894" cy="2868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F573E2-5D54-4016-94A0-423AC6A5158F}"/>
              </a:ext>
            </a:extLst>
          </p:cNvPr>
          <p:cNvSpPr txBox="1"/>
          <p:nvPr/>
        </p:nvSpPr>
        <p:spPr>
          <a:xfrm>
            <a:off x="1779494" y="5965576"/>
            <a:ext cx="7584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Student Accounts tab houses various resources such as instructions on paying student bills, FERPA, taxes and more. </a:t>
            </a:r>
          </a:p>
        </p:txBody>
      </p:sp>
    </p:spTree>
    <p:extLst>
      <p:ext uri="{BB962C8B-B14F-4D97-AF65-F5344CB8AC3E}">
        <p14:creationId xmlns:p14="http://schemas.microsoft.com/office/powerpoint/2010/main" val="40330338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000012_Powerpoint_Templates-JPG_Bkgds7.jpg">
            <a:extLst>
              <a:ext uri="{FF2B5EF4-FFF2-40B4-BE49-F238E27FC236}">
                <a16:creationId xmlns:a16="http://schemas.microsoft.com/office/drawing/2014/main" id="{FD1BA4F2-DC7A-45CA-BDA3-87A0B70C5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C6E52CF-45F8-4430-8380-7AB7664F1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70" y="643466"/>
            <a:ext cx="3604848" cy="514773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Institutional</a:t>
            </a:r>
            <a:br>
              <a:rPr lang="en-US" dirty="0"/>
            </a:br>
            <a:r>
              <a:rPr lang="en-US" dirty="0"/>
              <a:t>Scholarships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84" y="1710203"/>
            <a:ext cx="4838904" cy="301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1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000012_Powerpoint_Templates-JPG_Bkgds7.jpg">
            <a:extLst>
              <a:ext uri="{FF2B5EF4-FFF2-40B4-BE49-F238E27FC236}">
                <a16:creationId xmlns:a16="http://schemas.microsoft.com/office/drawing/2014/main" id="{B980C489-7856-42F6-B186-BC026AEA4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8F76DAC-CC6A-40A8-A5B1-89F21025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329" y="599551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How to: Access Moody Email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6C69FA-8E31-4555-9BA0-2AB90A341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328" y="1717843"/>
            <a:ext cx="3078749" cy="4482084"/>
          </a:xfrm>
        </p:spPr>
        <p:txBody>
          <a:bodyPr anchor="t">
            <a:normAutofit/>
          </a:bodyPr>
          <a:lstStyle/>
          <a:p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1. In the username box, type in your username@moody.edu</a:t>
            </a:r>
          </a:p>
          <a:p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2. In the password box, type in the same password that was used to log in to your student portal. </a:t>
            </a:r>
          </a:p>
          <a:p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3. Click “Sign In”  </a:t>
            </a:r>
          </a:p>
        </p:txBody>
      </p:sp>
      <p:pic>
        <p:nvPicPr>
          <p:cNvPr id="17" name="Content Placeholder 5">
            <a:extLst>
              <a:ext uri="{FF2B5EF4-FFF2-40B4-BE49-F238E27FC236}">
                <a16:creationId xmlns:a16="http://schemas.microsoft.com/office/drawing/2014/main" id="{9CF5B221-556A-4D3E-99EC-C86325A49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339" y="609601"/>
            <a:ext cx="6642193" cy="560493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E020C9F-EA02-4F4E-9817-3CC877671E8B}"/>
              </a:ext>
            </a:extLst>
          </p:cNvPr>
          <p:cNvSpPr/>
          <p:nvPr/>
        </p:nvSpPr>
        <p:spPr>
          <a:xfrm>
            <a:off x="8697387" y="3073401"/>
            <a:ext cx="2243663" cy="2095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95DD25-3CA3-4625-820E-D90E7D741B7A}"/>
              </a:ext>
            </a:extLst>
          </p:cNvPr>
          <p:cNvSpPr/>
          <p:nvPr/>
        </p:nvSpPr>
        <p:spPr>
          <a:xfrm>
            <a:off x="8697386" y="3412156"/>
            <a:ext cx="2243663" cy="2095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2FB8A1-73F5-4500-9AFD-E4CC410D0345}"/>
              </a:ext>
            </a:extLst>
          </p:cNvPr>
          <p:cNvSpPr/>
          <p:nvPr/>
        </p:nvSpPr>
        <p:spPr>
          <a:xfrm>
            <a:off x="8697386" y="3975305"/>
            <a:ext cx="542030" cy="25600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19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T000012_Powerpoint_Templates-JPG_Bkgds7.jpg">
            <a:extLst>
              <a:ext uri="{FF2B5EF4-FFF2-40B4-BE49-F238E27FC236}">
                <a16:creationId xmlns:a16="http://schemas.microsoft.com/office/drawing/2014/main" id="{26B1DF49-CF17-4E3F-A76E-B2719FA88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06"/>
            <a:ext cx="12192000" cy="6862206"/>
          </a:xfrm>
          <a:prstGeom prst="rect">
            <a:avLst/>
          </a:prstGeom>
        </p:spPr>
      </p:pic>
      <p:sp>
        <p:nvSpPr>
          <p:cNvPr id="656" name="Google Shape;656;p73"/>
          <p:cNvSpPr txBox="1">
            <a:spLocks noGrp="1"/>
          </p:cNvSpPr>
          <p:nvPr>
            <p:ph type="body" idx="4294967295"/>
          </p:nvPr>
        </p:nvSpPr>
        <p:spPr>
          <a:xfrm>
            <a:off x="1858419" y="1626394"/>
            <a:ext cx="3078163" cy="44831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900" lvl="0" indent="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None/>
            </a:pPr>
            <a:r>
              <a:rPr lang="en-US" dirty="0"/>
              <a:t>- Moody offers a limited amount of scholarships that students are able to apply for. </a:t>
            </a:r>
          </a:p>
          <a:p>
            <a:pPr marL="36900" lvl="0" indent="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None/>
            </a:pPr>
            <a:r>
              <a:rPr lang="en-US" dirty="0"/>
              <a:t>- Scholarship applications can be accessed from the Financial Aid section of the Student  Portal. </a:t>
            </a:r>
            <a:endParaRPr dirty="0"/>
          </a:p>
        </p:txBody>
      </p:sp>
      <p:sp>
        <p:nvSpPr>
          <p:cNvPr id="657" name="Google Shape;657;p73"/>
          <p:cNvSpPr txBox="1">
            <a:spLocks noGrp="1"/>
          </p:cNvSpPr>
          <p:nvPr>
            <p:ph type="title" idx="4294967295"/>
          </p:nvPr>
        </p:nvSpPr>
        <p:spPr>
          <a:xfrm>
            <a:off x="1858419" y="554122"/>
            <a:ext cx="3078163" cy="9699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2800"/>
              <a:buFont typeface="Lustria"/>
              <a:buNone/>
            </a:pPr>
            <a:r>
              <a:rPr lang="en-US" sz="2800" dirty="0"/>
              <a:t>How to: Apply for Institutional Scholarships</a:t>
            </a:r>
            <a:endParaRPr dirty="0"/>
          </a:p>
        </p:txBody>
      </p:sp>
      <p:pic>
        <p:nvPicPr>
          <p:cNvPr id="660" name="Google Shape;660;p73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6582" y="1524085"/>
            <a:ext cx="6962285" cy="350770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61" name="Google Shape;661;p73"/>
          <p:cNvSpPr/>
          <p:nvPr/>
        </p:nvSpPr>
        <p:spPr>
          <a:xfrm>
            <a:off x="6494118" y="4787153"/>
            <a:ext cx="2587129" cy="244634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T000012_Powerpoint_Templates-JPG_Bkgds7.jpg">
            <a:extLst>
              <a:ext uri="{FF2B5EF4-FFF2-40B4-BE49-F238E27FC236}">
                <a16:creationId xmlns:a16="http://schemas.microsoft.com/office/drawing/2014/main" id="{FB21C057-90C9-4066-BC7A-626FB77B4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06"/>
            <a:ext cx="12192000" cy="6862206"/>
          </a:xfrm>
          <a:prstGeom prst="rect">
            <a:avLst/>
          </a:prstGeom>
        </p:spPr>
      </p:pic>
      <p:sp>
        <p:nvSpPr>
          <p:cNvPr id="670" name="Google Shape;670;p74"/>
          <p:cNvSpPr txBox="1">
            <a:spLocks noGrp="1"/>
          </p:cNvSpPr>
          <p:nvPr>
            <p:ph type="title" idx="4294967295"/>
          </p:nvPr>
        </p:nvSpPr>
        <p:spPr>
          <a:xfrm>
            <a:off x="2019111" y="705293"/>
            <a:ext cx="3078163" cy="9699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DADADA"/>
              </a:buClr>
              <a:buSzPts val="2800"/>
            </a:pPr>
            <a:r>
              <a:rPr lang="en-US" sz="2800" dirty="0"/>
              <a:t>How to: Apply for Institutional Scholarships</a:t>
            </a:r>
            <a:endParaRPr dirty="0"/>
          </a:p>
        </p:txBody>
      </p:sp>
      <p:sp>
        <p:nvSpPr>
          <p:cNvPr id="673" name="Google Shape;673;p74"/>
          <p:cNvSpPr txBox="1">
            <a:spLocks noGrp="1"/>
          </p:cNvSpPr>
          <p:nvPr>
            <p:ph type="body" idx="4294967295"/>
          </p:nvPr>
        </p:nvSpPr>
        <p:spPr>
          <a:xfrm>
            <a:off x="1824542" y="1675256"/>
            <a:ext cx="3078163" cy="487443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4100" lvl="0" indent="-457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Tx/>
              <a:buChar char="-"/>
            </a:pPr>
            <a:r>
              <a:rPr lang="en-US" sz="2400" dirty="0"/>
              <a:t>To apply for an Institutional Scholarship, select the link and fill out the application. </a:t>
            </a:r>
          </a:p>
          <a:p>
            <a:pPr marL="494100" lvl="0" indent="-457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Tx/>
              <a:buChar char="-"/>
            </a:pPr>
            <a:endParaRPr lang="en-US" sz="2400" dirty="0"/>
          </a:p>
          <a:p>
            <a:pPr marL="494100" lvl="0" indent="-457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Tx/>
              <a:buChar char="-"/>
            </a:pPr>
            <a:r>
              <a:rPr lang="en-US" sz="2400" dirty="0"/>
              <a:t>The Timothy scholarship is specifically for Graduate Students and needs to be completed each semester. </a:t>
            </a:r>
            <a:endParaRPr sz="2400" dirty="0"/>
          </a:p>
          <a:p>
            <a:pPr marL="342900"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457200"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71" name="Google Shape;671;p74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1767" y="1457284"/>
            <a:ext cx="6774651" cy="30798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72" name="Google Shape;672;p74"/>
          <p:cNvSpPr/>
          <p:nvPr/>
        </p:nvSpPr>
        <p:spPr>
          <a:xfrm>
            <a:off x="6604894" y="2120899"/>
            <a:ext cx="2078422" cy="469901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1851E72-5128-4C45-8741-1B561ECE9DCC}"/>
              </a:ext>
            </a:extLst>
          </p:cNvPr>
          <p:cNvCxnSpPr/>
          <p:nvPr/>
        </p:nvCxnSpPr>
        <p:spPr>
          <a:xfrm flipV="1">
            <a:off x="4673600" y="2209800"/>
            <a:ext cx="1736725" cy="787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000012_Powerpoint_Templates-JPG_Bkgds7.jpg">
            <a:extLst>
              <a:ext uri="{FF2B5EF4-FFF2-40B4-BE49-F238E27FC236}">
                <a16:creationId xmlns:a16="http://schemas.microsoft.com/office/drawing/2014/main" id="{FD1BA4F2-DC7A-45CA-BDA3-87A0B70C5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C6E52CF-45F8-4430-8380-7AB7664F1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70" y="643466"/>
            <a:ext cx="3604848" cy="514773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Academic </a:t>
            </a:r>
            <a:br>
              <a:rPr lang="en-US" dirty="0"/>
            </a:br>
            <a:r>
              <a:rPr lang="en-US" dirty="0"/>
              <a:t>Calendar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1504185"/>
            <a:ext cx="4054788" cy="342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363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000012_Powerpoint_Templates-JPG_Bkgds7.jpg">
            <a:extLst>
              <a:ext uri="{FF2B5EF4-FFF2-40B4-BE49-F238E27FC236}">
                <a16:creationId xmlns:a16="http://schemas.microsoft.com/office/drawing/2014/main" id="{6F7C60B5-BA66-4D2C-BA30-5531A2DD0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635" name="Google Shape;635;p71"/>
          <p:cNvSpPr txBox="1">
            <a:spLocks noGrp="1"/>
          </p:cNvSpPr>
          <p:nvPr>
            <p:ph type="title"/>
          </p:nvPr>
        </p:nvSpPr>
        <p:spPr>
          <a:xfrm>
            <a:off x="1594279" y="376185"/>
            <a:ext cx="10353900" cy="9705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ustria"/>
              <a:buNone/>
            </a:pPr>
            <a:r>
              <a:rPr lang="en-US" sz="2800" dirty="0"/>
              <a:t>Student Portal View</a:t>
            </a:r>
            <a:endParaRPr dirty="0"/>
          </a:p>
        </p:txBody>
      </p:sp>
      <p:pic>
        <p:nvPicPr>
          <p:cNvPr id="637" name="Google Shape;637;p71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0634" y="1695759"/>
            <a:ext cx="9905049" cy="43901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38" name="Google Shape;638;p71"/>
          <p:cNvSpPr/>
          <p:nvPr/>
        </p:nvSpPr>
        <p:spPr>
          <a:xfrm>
            <a:off x="8930027" y="3429000"/>
            <a:ext cx="1161300" cy="202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000012_Powerpoint_Templates-JPG_Bkgds7.jpg">
            <a:extLst>
              <a:ext uri="{FF2B5EF4-FFF2-40B4-BE49-F238E27FC236}">
                <a16:creationId xmlns:a16="http://schemas.microsoft.com/office/drawing/2014/main" id="{70B273A3-EEC3-4977-83EB-C7FC7AC63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9387"/>
            <a:ext cx="12192000" cy="6862206"/>
          </a:xfrm>
          <a:prstGeom prst="rect">
            <a:avLst/>
          </a:prstGeom>
        </p:spPr>
      </p:pic>
      <p:sp>
        <p:nvSpPr>
          <p:cNvPr id="644" name="Google Shape;644;p72"/>
          <p:cNvSpPr txBox="1">
            <a:spLocks noGrp="1"/>
          </p:cNvSpPr>
          <p:nvPr>
            <p:ph type="title"/>
          </p:nvPr>
        </p:nvSpPr>
        <p:spPr>
          <a:xfrm>
            <a:off x="1711231" y="609575"/>
            <a:ext cx="3078600" cy="9705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2800"/>
              <a:buFont typeface="Lustria"/>
              <a:buNone/>
            </a:pPr>
            <a:r>
              <a:rPr lang="en-US" sz="2400" dirty="0"/>
              <a:t>How to: Access the Academic Calendar</a:t>
            </a:r>
            <a:endParaRPr sz="3600" dirty="0"/>
          </a:p>
        </p:txBody>
      </p:sp>
      <p:sp>
        <p:nvSpPr>
          <p:cNvPr id="645" name="Google Shape;645;p72"/>
          <p:cNvSpPr txBox="1">
            <a:spLocks noGrp="1"/>
          </p:cNvSpPr>
          <p:nvPr>
            <p:ph idx="1"/>
          </p:nvPr>
        </p:nvSpPr>
        <p:spPr>
          <a:xfrm>
            <a:off x="1711231" y="1935700"/>
            <a:ext cx="3078600" cy="44820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9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 The Academic Calendar has important dates for the school year.</a:t>
            </a:r>
          </a:p>
          <a:p>
            <a:pPr marL="369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 This includes start dates, events, and even what’s happening at other campuses.</a:t>
            </a:r>
            <a:endParaRPr dirty="0"/>
          </a:p>
        </p:txBody>
      </p:sp>
      <p:pic>
        <p:nvPicPr>
          <p:cNvPr id="646" name="Google Shape;646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6339" y="1094825"/>
            <a:ext cx="6642193" cy="4482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18593" y="4465095"/>
            <a:ext cx="523948" cy="229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2864" y="807745"/>
            <a:ext cx="6642176" cy="44820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000012_Powerpoint_Templates-JPG_Bkgds7.jpg">
            <a:extLst>
              <a:ext uri="{FF2B5EF4-FFF2-40B4-BE49-F238E27FC236}">
                <a16:creationId xmlns:a16="http://schemas.microsoft.com/office/drawing/2014/main" id="{FD1BA4F2-DC7A-45CA-BDA3-87A0B70C5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C6E52CF-45F8-4430-8380-7AB7664F1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70" y="643466"/>
            <a:ext cx="3604848" cy="514773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Writing Center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1721365"/>
            <a:ext cx="48768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949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000012_Powerpoint_Templates-JPG_Bkgds7.jpg">
            <a:extLst>
              <a:ext uri="{FF2B5EF4-FFF2-40B4-BE49-F238E27FC236}">
                <a16:creationId xmlns:a16="http://schemas.microsoft.com/office/drawing/2014/main" id="{C1F00216-28B0-4B22-B59E-0C490BBF5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pic>
        <p:nvPicPr>
          <p:cNvPr id="770" name="Google Shape;770;p82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4799" y="1912639"/>
            <a:ext cx="7482426" cy="3316386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71" name="Google Shape;771;p82"/>
          <p:cNvSpPr/>
          <p:nvPr/>
        </p:nvSpPr>
        <p:spPr>
          <a:xfrm>
            <a:off x="9754449" y="5020235"/>
            <a:ext cx="1971385" cy="20879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72" name="Google Shape;772;p82"/>
          <p:cNvCxnSpPr>
            <a:cxnSpLocks/>
          </p:cNvCxnSpPr>
          <p:nvPr/>
        </p:nvCxnSpPr>
        <p:spPr>
          <a:xfrm>
            <a:off x="4025153" y="3661662"/>
            <a:ext cx="5315322" cy="1293813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" name="Google Shape;762;p81"/>
          <p:cNvSpPr txBox="1">
            <a:spLocks/>
          </p:cNvSpPr>
          <p:nvPr/>
        </p:nvSpPr>
        <p:spPr>
          <a:xfrm>
            <a:off x="1478150" y="1581595"/>
            <a:ext cx="2890650" cy="405923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0"/>
              </a:srgbClr>
            </a:outerShdw>
          </a:effectLst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8590" lvl="0" indent="0">
              <a:spcBef>
                <a:spcPts val="360"/>
              </a:spcBef>
              <a:buSzPts val="1260"/>
              <a:buNone/>
            </a:pPr>
            <a:r>
              <a:rPr lang="en-US" sz="2400" dirty="0"/>
              <a:t>- If a student desires to receive assistance in writing papers and constructive criticism on their work the Writing Center is the place to go!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rgbClr val="DADADA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rgbClr val="DADADA"/>
              </a:solidFill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rgbClr val="DADADA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rgbClr val="DADADA"/>
              </a:solidFill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rgbClr val="DADADA"/>
              </a:solidFill>
            </a:endParaRPr>
          </a:p>
        </p:txBody>
      </p:sp>
      <p:sp>
        <p:nvSpPr>
          <p:cNvPr id="9" name="Google Shape;761;p81"/>
          <p:cNvSpPr txBox="1">
            <a:spLocks/>
          </p:cNvSpPr>
          <p:nvPr/>
        </p:nvSpPr>
        <p:spPr>
          <a:xfrm>
            <a:off x="1690724" y="260319"/>
            <a:ext cx="2914075" cy="129381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0"/>
              </a:srgbClr>
            </a:outerShdw>
          </a:effectLst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DADADA"/>
              </a:buClr>
              <a:buSzPts val="2800"/>
            </a:pPr>
            <a:r>
              <a:rPr lang="en-US" sz="2800" dirty="0"/>
              <a:t>How to: Find the Writing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000012_Powerpoint_Templates-JPG_Bkgds7.jpg">
            <a:extLst>
              <a:ext uri="{FF2B5EF4-FFF2-40B4-BE49-F238E27FC236}">
                <a16:creationId xmlns:a16="http://schemas.microsoft.com/office/drawing/2014/main" id="{0AF93C1E-E31C-4F62-B0B6-B5125D1BD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pic>
        <p:nvPicPr>
          <p:cNvPr id="779" name="Google Shape;779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9425" y="1519774"/>
            <a:ext cx="7147238" cy="497310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cxnSp>
        <p:nvCxnSpPr>
          <p:cNvPr id="780" name="Google Shape;780;p83"/>
          <p:cNvCxnSpPr>
            <a:cxnSpLocks/>
          </p:cNvCxnSpPr>
          <p:nvPr/>
        </p:nvCxnSpPr>
        <p:spPr>
          <a:xfrm>
            <a:off x="3683000" y="3035300"/>
            <a:ext cx="3633100" cy="209675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762;p81"/>
          <p:cNvSpPr txBox="1">
            <a:spLocks/>
          </p:cNvSpPr>
          <p:nvPr/>
        </p:nvSpPr>
        <p:spPr>
          <a:xfrm>
            <a:off x="1659825" y="1519774"/>
            <a:ext cx="2890650" cy="405923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0"/>
              </a:srgbClr>
            </a:outerShdw>
          </a:effectLst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8590" lvl="0" indent="0">
              <a:spcBef>
                <a:spcPts val="360"/>
              </a:spcBef>
              <a:buSzPts val="1260"/>
              <a:buNone/>
            </a:pPr>
            <a:r>
              <a:rPr lang="en-US" sz="2400" dirty="0"/>
              <a:t>- First, check out the video that shows you how to set up an appointment with a tutor.</a:t>
            </a:r>
          </a:p>
          <a:p>
            <a:pPr marL="45720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/>
              <a:t> </a:t>
            </a:r>
          </a:p>
          <a:p>
            <a:pPr marL="148590" lvl="0" indent="0">
              <a:spcBef>
                <a:spcPts val="360"/>
              </a:spcBef>
              <a:buSzPts val="1260"/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rgbClr val="DADADA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rgbClr val="DADADA"/>
              </a:solidFill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rgbClr val="DADADA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rgbClr val="DADADA"/>
              </a:solidFill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rgbClr val="DADADA"/>
              </a:solidFill>
            </a:endParaRPr>
          </a:p>
        </p:txBody>
      </p:sp>
      <p:sp>
        <p:nvSpPr>
          <p:cNvPr id="11" name="Google Shape;761;p81"/>
          <p:cNvSpPr txBox="1">
            <a:spLocks/>
          </p:cNvSpPr>
          <p:nvPr/>
        </p:nvSpPr>
        <p:spPr>
          <a:xfrm>
            <a:off x="1690724" y="260319"/>
            <a:ext cx="2914075" cy="129381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0"/>
              </a:srgbClr>
            </a:outerShdw>
          </a:effectLst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DADADA"/>
              </a:buClr>
              <a:buSzPts val="2800"/>
            </a:pPr>
            <a:r>
              <a:rPr lang="en-US" sz="2800" dirty="0"/>
              <a:t>How to: Find the Writing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000012_Powerpoint_Templates-JPG_Bkgds7.jpg">
            <a:extLst>
              <a:ext uri="{FF2B5EF4-FFF2-40B4-BE49-F238E27FC236}">
                <a16:creationId xmlns:a16="http://schemas.microsoft.com/office/drawing/2014/main" id="{F65FC79C-B6D5-40F1-92A5-2EE7FA1EE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786" name="Google Shape;786;p84"/>
          <p:cNvSpPr txBox="1">
            <a:spLocks noGrp="1"/>
          </p:cNvSpPr>
          <p:nvPr>
            <p:ph idx="1"/>
          </p:nvPr>
        </p:nvSpPr>
        <p:spPr>
          <a:xfrm>
            <a:off x="1586600" y="1685926"/>
            <a:ext cx="3061200" cy="364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8590" lvl="0" indent="0" algn="l" rtl="0"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 dirty="0"/>
              <a:t>- Click “schedule an appointment” to get registered. </a:t>
            </a:r>
            <a:endParaRPr dirty="0"/>
          </a:p>
          <a:p>
            <a:pPr marL="45720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pic>
        <p:nvPicPr>
          <p:cNvPr id="787" name="Google Shape;787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4962" y="1414549"/>
            <a:ext cx="7147238" cy="497310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788" name="Google Shape;788;p84"/>
          <p:cNvCxnSpPr>
            <a:cxnSpLocks/>
          </p:cNvCxnSpPr>
          <p:nvPr/>
        </p:nvCxnSpPr>
        <p:spPr>
          <a:xfrm>
            <a:off x="4381500" y="2578100"/>
            <a:ext cx="5846233" cy="99483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89" name="Google Shape;789;p84"/>
          <p:cNvSpPr/>
          <p:nvPr/>
        </p:nvSpPr>
        <p:spPr>
          <a:xfrm>
            <a:off x="10312400" y="3310166"/>
            <a:ext cx="1132417" cy="47020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761;p81"/>
          <p:cNvSpPr txBox="1">
            <a:spLocks/>
          </p:cNvSpPr>
          <p:nvPr/>
        </p:nvSpPr>
        <p:spPr>
          <a:xfrm>
            <a:off x="1690724" y="260319"/>
            <a:ext cx="2914075" cy="129381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0"/>
              </a:srgbClr>
            </a:outerShdw>
          </a:effectLst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DADADA"/>
              </a:buClr>
              <a:buSzPts val="2800"/>
            </a:pPr>
            <a:r>
              <a:rPr lang="en-US" sz="2800" dirty="0"/>
              <a:t>How to: Find the Writing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000012_Powerpoint_Templates-JPG_Bkgds7.jpg">
            <a:extLst>
              <a:ext uri="{FF2B5EF4-FFF2-40B4-BE49-F238E27FC236}">
                <a16:creationId xmlns:a16="http://schemas.microsoft.com/office/drawing/2014/main" id="{FD1BA4F2-DC7A-45CA-BDA3-87A0B70C5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C6E52CF-45F8-4430-8380-7AB7664F1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70" y="643466"/>
            <a:ext cx="3604848" cy="514773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EBSCO Database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44" y="1516548"/>
            <a:ext cx="4753356" cy="354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14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000012_Powerpoint_Templates-JPG_Bkgds7.jpg">
            <a:extLst>
              <a:ext uri="{FF2B5EF4-FFF2-40B4-BE49-F238E27FC236}">
                <a16:creationId xmlns:a16="http://schemas.microsoft.com/office/drawing/2014/main" id="{1F37AD4D-A6A8-4A63-92E6-A59AE03EE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8F76DAC-CC6A-40A8-A5B1-89F21025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238" y="522835"/>
            <a:ext cx="10353762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dirty="0"/>
              <a:t>Student Portal View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B4EE83-9EAA-4B28-BBB1-480613BA3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8283" y="1609911"/>
            <a:ext cx="9566347" cy="42400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FED41C-3DD6-434F-A855-0CE62096CFA1}"/>
              </a:ext>
            </a:extLst>
          </p:cNvPr>
          <p:cNvSpPr/>
          <p:nvPr/>
        </p:nvSpPr>
        <p:spPr>
          <a:xfrm>
            <a:off x="2058283" y="2559792"/>
            <a:ext cx="1472667" cy="169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346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000012_Powerpoint_Templates-JPG_Bkgds7.jpg">
            <a:extLst>
              <a:ext uri="{FF2B5EF4-FFF2-40B4-BE49-F238E27FC236}">
                <a16:creationId xmlns:a16="http://schemas.microsoft.com/office/drawing/2014/main" id="{C96BDFF2-1E4E-43C7-8DB7-12831998A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06"/>
            <a:ext cx="12192000" cy="6862206"/>
          </a:xfrm>
          <a:prstGeom prst="rect">
            <a:avLst/>
          </a:prstGeom>
        </p:spPr>
      </p:pic>
      <p:sp>
        <p:nvSpPr>
          <p:cNvPr id="794" name="Google Shape;794;p85"/>
          <p:cNvSpPr txBox="1">
            <a:spLocks noGrp="1"/>
          </p:cNvSpPr>
          <p:nvPr>
            <p:ph type="title"/>
          </p:nvPr>
        </p:nvSpPr>
        <p:spPr>
          <a:xfrm>
            <a:off x="1566190" y="328799"/>
            <a:ext cx="3212577" cy="136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How to: Get to and    Use EBSCO Database</a:t>
            </a:r>
            <a:endParaRPr sz="2800" dirty="0"/>
          </a:p>
        </p:txBody>
      </p:sp>
      <p:sp>
        <p:nvSpPr>
          <p:cNvPr id="795" name="Google Shape;795;p85"/>
          <p:cNvSpPr txBox="1">
            <a:spLocks noGrp="1"/>
          </p:cNvSpPr>
          <p:nvPr>
            <p:ph idx="1"/>
          </p:nvPr>
        </p:nvSpPr>
        <p:spPr>
          <a:xfrm>
            <a:off x="1604337" y="1624899"/>
            <a:ext cx="2372287" cy="36082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8590" lvl="0" indent="0" algn="l" rtl="0"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 sz="1800" dirty="0"/>
              <a:t>- One of the many great perks of being an MDL student is the ability to access scholarly peer reviews, </a:t>
            </a:r>
            <a:r>
              <a:rPr lang="en-US" sz="1600" dirty="0"/>
              <a:t>articles</a:t>
            </a:r>
            <a:r>
              <a:rPr lang="en-US" sz="1800" dirty="0"/>
              <a:t>, journals, and eBooks through EBSCO’s Database.  </a:t>
            </a:r>
            <a:endParaRPr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1450" y="1549124"/>
            <a:ext cx="7048411" cy="3950982"/>
          </a:xfrm>
          <a:prstGeom prst="rect">
            <a:avLst/>
          </a:prstGeom>
        </p:spPr>
      </p:pic>
      <p:sp>
        <p:nvSpPr>
          <p:cNvPr id="797" name="Google Shape;797;p85"/>
          <p:cNvSpPr/>
          <p:nvPr/>
        </p:nvSpPr>
        <p:spPr>
          <a:xfrm>
            <a:off x="9111970" y="2070847"/>
            <a:ext cx="2389748" cy="51780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98" name="Google Shape;798;p85"/>
          <p:cNvCxnSpPr>
            <a:cxnSpLocks/>
          </p:cNvCxnSpPr>
          <p:nvPr/>
        </p:nvCxnSpPr>
        <p:spPr>
          <a:xfrm flipV="1">
            <a:off x="3460376" y="2463825"/>
            <a:ext cx="5504330" cy="62899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000012_Powerpoint_Templates-JPG_Bkgds7.jpg">
            <a:extLst>
              <a:ext uri="{FF2B5EF4-FFF2-40B4-BE49-F238E27FC236}">
                <a16:creationId xmlns:a16="http://schemas.microsoft.com/office/drawing/2014/main" id="{C96BDFF2-1E4E-43C7-8DB7-12831998A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06"/>
            <a:ext cx="12192000" cy="6862206"/>
          </a:xfrm>
          <a:prstGeom prst="rect">
            <a:avLst/>
          </a:prstGeom>
        </p:spPr>
      </p:pic>
      <p:sp>
        <p:nvSpPr>
          <p:cNvPr id="794" name="Google Shape;794;p85"/>
          <p:cNvSpPr txBox="1">
            <a:spLocks noGrp="1"/>
          </p:cNvSpPr>
          <p:nvPr>
            <p:ph type="title"/>
          </p:nvPr>
        </p:nvSpPr>
        <p:spPr>
          <a:xfrm>
            <a:off x="1566190" y="328799"/>
            <a:ext cx="3212577" cy="136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How to: Get to and    Use EBSCO Database</a:t>
            </a:r>
            <a:endParaRPr sz="2800" dirty="0"/>
          </a:p>
        </p:txBody>
      </p:sp>
      <p:sp>
        <p:nvSpPr>
          <p:cNvPr id="795" name="Google Shape;795;p85"/>
          <p:cNvSpPr txBox="1">
            <a:spLocks noGrp="1"/>
          </p:cNvSpPr>
          <p:nvPr>
            <p:ph idx="1"/>
          </p:nvPr>
        </p:nvSpPr>
        <p:spPr>
          <a:xfrm>
            <a:off x="1604337" y="1624899"/>
            <a:ext cx="2372287" cy="36082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8590" lvl="0" indent="0">
              <a:spcBef>
                <a:spcPts val="360"/>
              </a:spcBef>
              <a:buSzPts val="1260"/>
              <a:buNone/>
            </a:pPr>
            <a:r>
              <a:rPr lang="en-US" sz="1800" dirty="0"/>
              <a:t>- Select the drop down tab beneath “Search Library” and choose the option that pertains to you (MDL).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1342" y="1504939"/>
            <a:ext cx="7048411" cy="3950982"/>
          </a:xfrm>
          <a:prstGeom prst="rect">
            <a:avLst/>
          </a:prstGeom>
        </p:spPr>
      </p:pic>
      <p:sp>
        <p:nvSpPr>
          <p:cNvPr id="797" name="Google Shape;797;p85"/>
          <p:cNvSpPr/>
          <p:nvPr/>
        </p:nvSpPr>
        <p:spPr>
          <a:xfrm>
            <a:off x="9273091" y="2247692"/>
            <a:ext cx="641874" cy="20863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98" name="Google Shape;798;p85"/>
          <p:cNvCxnSpPr>
            <a:cxnSpLocks/>
          </p:cNvCxnSpPr>
          <p:nvPr/>
        </p:nvCxnSpPr>
        <p:spPr>
          <a:xfrm>
            <a:off x="3550024" y="1936376"/>
            <a:ext cx="5593976" cy="42908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72881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000012_Powerpoint_Templates-JPG_Bkgds7.jpg">
            <a:extLst>
              <a:ext uri="{FF2B5EF4-FFF2-40B4-BE49-F238E27FC236}">
                <a16:creationId xmlns:a16="http://schemas.microsoft.com/office/drawing/2014/main" id="{C96BDFF2-1E4E-43C7-8DB7-12831998A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06"/>
            <a:ext cx="12192000" cy="6862206"/>
          </a:xfrm>
          <a:prstGeom prst="rect">
            <a:avLst/>
          </a:prstGeom>
        </p:spPr>
      </p:pic>
      <p:sp>
        <p:nvSpPr>
          <p:cNvPr id="794" name="Google Shape;794;p85"/>
          <p:cNvSpPr txBox="1">
            <a:spLocks noGrp="1"/>
          </p:cNvSpPr>
          <p:nvPr>
            <p:ph type="title"/>
          </p:nvPr>
        </p:nvSpPr>
        <p:spPr>
          <a:xfrm>
            <a:off x="1566190" y="328799"/>
            <a:ext cx="3212577" cy="136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How to: Get to and    Use EBSCO Database</a:t>
            </a:r>
            <a:endParaRPr sz="2800" dirty="0"/>
          </a:p>
        </p:txBody>
      </p:sp>
      <p:sp>
        <p:nvSpPr>
          <p:cNvPr id="795" name="Google Shape;795;p85"/>
          <p:cNvSpPr txBox="1">
            <a:spLocks noGrp="1"/>
          </p:cNvSpPr>
          <p:nvPr>
            <p:ph idx="1"/>
          </p:nvPr>
        </p:nvSpPr>
        <p:spPr>
          <a:xfrm>
            <a:off x="1604337" y="1624899"/>
            <a:ext cx="2372287" cy="36082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8590" lvl="0" indent="0">
              <a:spcBef>
                <a:spcPts val="360"/>
              </a:spcBef>
              <a:buSzPts val="1260"/>
              <a:buNone/>
            </a:pPr>
            <a:r>
              <a:rPr lang="en-US" sz="2400" dirty="0"/>
              <a:t>- Type in the name of a source or topic of interest </a:t>
            </a:r>
          </a:p>
          <a:p>
            <a:pPr marL="148590" indent="0">
              <a:spcBef>
                <a:spcPts val="360"/>
              </a:spcBef>
              <a:buSzPts val="1260"/>
              <a:buNone/>
            </a:pPr>
            <a:r>
              <a:rPr lang="en-US" sz="2400" dirty="0"/>
              <a:t>- Click on “Search Everything”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9740" y="1518051"/>
            <a:ext cx="7048411" cy="3950982"/>
          </a:xfrm>
          <a:prstGeom prst="rect">
            <a:avLst/>
          </a:prstGeom>
        </p:spPr>
      </p:pic>
      <p:sp>
        <p:nvSpPr>
          <p:cNvPr id="797" name="Google Shape;797;p85"/>
          <p:cNvSpPr/>
          <p:nvPr/>
        </p:nvSpPr>
        <p:spPr>
          <a:xfrm>
            <a:off x="9485492" y="2259987"/>
            <a:ext cx="594960" cy="13351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98" name="Google Shape;798;p85"/>
          <p:cNvCxnSpPr>
            <a:cxnSpLocks/>
          </p:cNvCxnSpPr>
          <p:nvPr/>
        </p:nvCxnSpPr>
        <p:spPr>
          <a:xfrm flipV="1">
            <a:off x="3172478" y="2343360"/>
            <a:ext cx="6270280" cy="54269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" name="Google Shape;797;p85"/>
          <p:cNvSpPr/>
          <p:nvPr/>
        </p:nvSpPr>
        <p:spPr>
          <a:xfrm flipV="1">
            <a:off x="10804873" y="2266324"/>
            <a:ext cx="594960" cy="127175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798;p85"/>
          <p:cNvCxnSpPr>
            <a:cxnSpLocks/>
          </p:cNvCxnSpPr>
          <p:nvPr/>
        </p:nvCxnSpPr>
        <p:spPr>
          <a:xfrm flipV="1">
            <a:off x="3290047" y="2438735"/>
            <a:ext cx="7514826" cy="1477021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93834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" grpId="0" animBg="1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000012_Powerpoint_Templates-JPG_Bkgds7.jpg">
            <a:extLst>
              <a:ext uri="{FF2B5EF4-FFF2-40B4-BE49-F238E27FC236}">
                <a16:creationId xmlns:a16="http://schemas.microsoft.com/office/drawing/2014/main" id="{271E0134-A87F-4BF6-9754-234B1B48F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" y="-4206"/>
            <a:ext cx="12192000" cy="6862206"/>
          </a:xfrm>
          <a:prstGeom prst="rect">
            <a:avLst/>
          </a:prstGeom>
        </p:spPr>
      </p:pic>
      <p:sp>
        <p:nvSpPr>
          <p:cNvPr id="837" name="Google Shape;837;p90"/>
          <p:cNvSpPr txBox="1">
            <a:spLocks noGrp="1"/>
          </p:cNvSpPr>
          <p:nvPr>
            <p:ph idx="1"/>
          </p:nvPr>
        </p:nvSpPr>
        <p:spPr>
          <a:xfrm>
            <a:off x="1568629" y="1842378"/>
            <a:ext cx="2323200" cy="418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8590" lvl="0" indent="0" algn="l" rtl="0"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en-US" sz="2400" dirty="0"/>
              <a:t>- To refine your search results, you can narrow down your search in the “Source Types” </a:t>
            </a:r>
            <a:endParaRPr sz="2400"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sz="2400" dirty="0"/>
          </a:p>
        </p:txBody>
      </p:sp>
      <p:pic>
        <p:nvPicPr>
          <p:cNvPr id="838" name="Google Shape;838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6214" y="1363216"/>
            <a:ext cx="7625768" cy="46138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cxnSp>
        <p:nvCxnSpPr>
          <p:cNvPr id="839" name="Google Shape;839;p90"/>
          <p:cNvCxnSpPr>
            <a:cxnSpLocks/>
          </p:cNvCxnSpPr>
          <p:nvPr/>
        </p:nvCxnSpPr>
        <p:spPr>
          <a:xfrm flipV="1">
            <a:off x="3436628" y="2577074"/>
            <a:ext cx="886773" cy="39341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" name="Google Shape;812;p87">
            <a:extLst>
              <a:ext uri="{FF2B5EF4-FFF2-40B4-BE49-F238E27FC236}">
                <a16:creationId xmlns:a16="http://schemas.microsoft.com/office/drawing/2014/main" id="{2C906B89-4CBF-4105-BBBF-6811EFAD81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4489" y="549388"/>
            <a:ext cx="2952525" cy="136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sz="2600" dirty="0"/>
              <a:t>How to: Get to and Use EBSCO Database</a:t>
            </a:r>
            <a:endParaRPr sz="2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976A6A-3C84-4938-A9CF-9F86DDF8656B}"/>
              </a:ext>
            </a:extLst>
          </p:cNvPr>
          <p:cNvSpPr/>
          <p:nvPr/>
        </p:nvSpPr>
        <p:spPr>
          <a:xfrm>
            <a:off x="4446214" y="1888755"/>
            <a:ext cx="1032394" cy="13766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000012_Powerpoint_Templates-JPG_Bkgds7.jpg">
            <a:extLst>
              <a:ext uri="{FF2B5EF4-FFF2-40B4-BE49-F238E27FC236}">
                <a16:creationId xmlns:a16="http://schemas.microsoft.com/office/drawing/2014/main" id="{1729996B-527A-4E62-9D02-DCBDE03FD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9A0524-BD5A-4C6C-9BFB-C50CDE093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70" y="643466"/>
            <a:ext cx="3604848" cy="514773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How to: Change your Password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8BC78-19F0-4FF7-A12D-FF37929D6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286" y="643467"/>
            <a:ext cx="5453744" cy="5147733"/>
          </a:xfrm>
          <a:effectLst/>
        </p:spPr>
        <p:txBody>
          <a:bodyPr anchor="ctr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 descr="Image result for change password">
            <a:extLst>
              <a:ext uri="{FF2B5EF4-FFF2-40B4-BE49-F238E27FC236}">
                <a16:creationId xmlns:a16="http://schemas.microsoft.com/office/drawing/2014/main" id="{84084896-4AD7-4940-9C01-4FA5FB70D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859" y="1603308"/>
            <a:ext cx="5507170" cy="365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5190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000012_Powerpoint_Templates-JPG_Bkgds7.jpg">
            <a:extLst>
              <a:ext uri="{FF2B5EF4-FFF2-40B4-BE49-F238E27FC236}">
                <a16:creationId xmlns:a16="http://schemas.microsoft.com/office/drawing/2014/main" id="{65236232-3C76-4C65-9B08-5AB496550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46000" cy="68622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8F76DAC-CC6A-40A8-A5B1-89F21025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707" y="596299"/>
            <a:ext cx="10353762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dirty="0"/>
              <a:t>Student Portal 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1ABEAD-FC46-4EA1-BF88-FB6E4D08E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8715" y="1566749"/>
            <a:ext cx="7831869" cy="43901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CA43B8-4874-431A-A51E-04A83389739C}"/>
              </a:ext>
            </a:extLst>
          </p:cNvPr>
          <p:cNvSpPr/>
          <p:nvPr/>
        </p:nvSpPr>
        <p:spPr>
          <a:xfrm>
            <a:off x="8328212" y="5719482"/>
            <a:ext cx="1586753" cy="237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245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000012_Powerpoint_Templates-JPG_Bkgds7.jpg">
            <a:extLst>
              <a:ext uri="{FF2B5EF4-FFF2-40B4-BE49-F238E27FC236}">
                <a16:creationId xmlns:a16="http://schemas.microsoft.com/office/drawing/2014/main" id="{CA8B0A7B-D633-4B81-B1CB-FFE88AA1C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3FE6B2-3F7E-4916-921E-7312F998C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70" y="643466"/>
            <a:ext cx="3604848" cy="514773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How to: </a:t>
            </a:r>
            <a:br>
              <a:rPr lang="en-US" dirty="0"/>
            </a:br>
            <a:r>
              <a:rPr lang="en-US" dirty="0"/>
              <a:t>Find Your Required Textbooks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2B7DCF-1E6C-4886-83CC-35900356C3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20" t="26113" r="36491" b="1424"/>
          <a:stretch/>
        </p:blipFill>
        <p:spPr>
          <a:xfrm>
            <a:off x="1948364" y="1330452"/>
            <a:ext cx="4931588" cy="41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570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000012_Powerpoint_Templates-JPG_Bkgds7.jpg">
            <a:extLst>
              <a:ext uri="{FF2B5EF4-FFF2-40B4-BE49-F238E27FC236}">
                <a16:creationId xmlns:a16="http://schemas.microsoft.com/office/drawing/2014/main" id="{D673B486-AB09-46E7-ADF3-30AFE379D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8F76DAC-CC6A-40A8-A5B1-89F21025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238" y="596299"/>
            <a:ext cx="10353762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dirty="0"/>
              <a:t>Student Portal 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8238" y="6009442"/>
            <a:ext cx="6826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Go to the MDL Students/ Online Students tab to find your required textbooks/ Sample Syllabus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1946" y="1566749"/>
            <a:ext cx="7490984" cy="41990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FED41C-3DD6-434F-A855-0CE62096CFA1}"/>
              </a:ext>
            </a:extLst>
          </p:cNvPr>
          <p:cNvSpPr/>
          <p:nvPr/>
        </p:nvSpPr>
        <p:spPr>
          <a:xfrm>
            <a:off x="5126145" y="1879037"/>
            <a:ext cx="708085" cy="2359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777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000012_Powerpoint_Templates-JPG_Bkgds7.jpg">
            <a:extLst>
              <a:ext uri="{FF2B5EF4-FFF2-40B4-BE49-F238E27FC236}">
                <a16:creationId xmlns:a16="http://schemas.microsoft.com/office/drawing/2014/main" id="{7BECD578-3C2B-4067-88E1-A1C69982C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288093-BD58-4407-8FB1-4AA5D5A77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750" y="1574404"/>
            <a:ext cx="3255556" cy="1755488"/>
          </a:xfrm>
        </p:spPr>
        <p:txBody>
          <a:bodyPr anchor="b">
            <a:noAutofit/>
          </a:bodyPr>
          <a:lstStyle/>
          <a:p>
            <a:pPr algn="l"/>
            <a:r>
              <a:rPr lang="en-US" sz="40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How to: Find Your Required Textbooks/ Sample syllabus</a:t>
            </a:r>
            <a:endParaRPr lang="en-US" sz="4000" b="1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4A736-B219-4A0F-8A49-3876C8CBC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750" y="3429000"/>
            <a:ext cx="3078749" cy="13716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- Select your textbooks list.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96" y="643467"/>
            <a:ext cx="4239217" cy="53728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1B6A29-7382-4792-AF51-788F6F1EE916}"/>
              </a:ext>
            </a:extLst>
          </p:cNvPr>
          <p:cNvSpPr/>
          <p:nvPr/>
        </p:nvSpPr>
        <p:spPr>
          <a:xfrm>
            <a:off x="5759176" y="2517289"/>
            <a:ext cx="1674357" cy="48240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B1717A-B89B-4B50-A8E1-ACC3EE055CE9}"/>
              </a:ext>
            </a:extLst>
          </p:cNvPr>
          <p:cNvCxnSpPr>
            <a:cxnSpLocks/>
          </p:cNvCxnSpPr>
          <p:nvPr/>
        </p:nvCxnSpPr>
        <p:spPr>
          <a:xfrm flipV="1">
            <a:off x="4038004" y="2918387"/>
            <a:ext cx="1627690" cy="84860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802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000012_Powerpoint_Templates-JPG_Bkgds7.jpg">
            <a:extLst>
              <a:ext uri="{FF2B5EF4-FFF2-40B4-BE49-F238E27FC236}">
                <a16:creationId xmlns:a16="http://schemas.microsoft.com/office/drawing/2014/main" id="{44DE2D22-B090-497B-959D-5015852FA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FB9E28-2A9D-49DF-9EDA-4795AD179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177" y="732203"/>
            <a:ext cx="3078749" cy="970450"/>
          </a:xfrm>
        </p:spPr>
        <p:txBody>
          <a:bodyPr anchor="b">
            <a:normAutofit fontScale="90000"/>
          </a:bodyPr>
          <a:lstStyle/>
          <a:p>
            <a:r>
              <a:rPr lang="en-US" sz="28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How to: Find your Required Textbooks/ Sample 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A3C3D-EEDC-45A2-8CF6-317071781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443" y="1929745"/>
            <a:ext cx="3226559" cy="4482084"/>
          </a:xfrm>
        </p:spPr>
        <p:txBody>
          <a:bodyPr anchor="t">
            <a:normAutofit/>
          </a:bodyPr>
          <a:lstStyle/>
          <a:p>
            <a:pPr>
              <a:buFontTx/>
              <a:buChar char="-"/>
            </a:pPr>
            <a:r>
              <a:rPr lang="en-US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Find your course listed alphabetically by course number.</a:t>
            </a:r>
          </a:p>
          <a:p>
            <a:pPr>
              <a:buFontTx/>
              <a:buChar char="-"/>
            </a:pPr>
            <a:endParaRPr lang="en-US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  <a:p>
            <a:pPr>
              <a:buFontTx/>
              <a:buChar char="-"/>
            </a:pPr>
            <a:r>
              <a:rPr lang="en-US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Click on the arrow of your selected course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94E702-22FF-4847-8016-46CB805A2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0722" y="1136582"/>
            <a:ext cx="6642193" cy="40780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175EAB-FAC5-4079-9659-E4CD5663B6DC}"/>
              </a:ext>
            </a:extLst>
          </p:cNvPr>
          <p:cNvSpPr/>
          <p:nvPr/>
        </p:nvSpPr>
        <p:spPr>
          <a:xfrm>
            <a:off x="6627445" y="3988866"/>
            <a:ext cx="4796155" cy="12139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0E2AC48-B0BF-46DB-8C46-81C28B257E09}"/>
              </a:ext>
            </a:extLst>
          </p:cNvPr>
          <p:cNvCxnSpPr>
            <a:cxnSpLocks/>
          </p:cNvCxnSpPr>
          <p:nvPr/>
        </p:nvCxnSpPr>
        <p:spPr>
          <a:xfrm>
            <a:off x="4511637" y="2977116"/>
            <a:ext cx="1995891" cy="16187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0E2AC48-B0BF-46DB-8C46-81C28B257E09}"/>
              </a:ext>
            </a:extLst>
          </p:cNvPr>
          <p:cNvCxnSpPr>
            <a:cxnSpLocks/>
          </p:cNvCxnSpPr>
          <p:nvPr/>
        </p:nvCxnSpPr>
        <p:spPr>
          <a:xfrm>
            <a:off x="4379922" y="4793710"/>
            <a:ext cx="2247523" cy="107976"/>
          </a:xfrm>
          <a:prstGeom prst="straightConnector1">
            <a:avLst/>
          </a:prstGeom>
          <a:ln w="381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6175EAB-FAC5-4079-9659-E4CD5663B6DC}"/>
              </a:ext>
            </a:extLst>
          </p:cNvPr>
          <p:cNvSpPr/>
          <p:nvPr/>
        </p:nvSpPr>
        <p:spPr>
          <a:xfrm>
            <a:off x="6756843" y="4793710"/>
            <a:ext cx="243009" cy="215953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0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000012_Powerpoint_Templates-JPG_Bkgds7.jpg">
            <a:extLst>
              <a:ext uri="{FF2B5EF4-FFF2-40B4-BE49-F238E27FC236}">
                <a16:creationId xmlns:a16="http://schemas.microsoft.com/office/drawing/2014/main" id="{2961FA3E-200B-4251-B0BD-01EBD6A53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4" y="0"/>
            <a:ext cx="12192000" cy="68622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8F76DAC-CC6A-40A8-A5B1-89F21025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037" y="704850"/>
            <a:ext cx="10353762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dirty="0"/>
              <a:t>Student Portal: Student Center Overview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B4EE83-9EAA-4B28-BBB1-480613BA3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7395" y="1675300"/>
            <a:ext cx="9905047" cy="43901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8A240C-FBC3-41F1-98EC-5A68D72555AA}"/>
              </a:ext>
            </a:extLst>
          </p:cNvPr>
          <p:cNvSpPr/>
          <p:nvPr/>
        </p:nvSpPr>
        <p:spPr>
          <a:xfrm>
            <a:off x="4309633" y="2726432"/>
            <a:ext cx="3572734" cy="3574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34839" y="6279161"/>
            <a:ext cx="788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“Student Center” to access all aspects of your student account</a:t>
            </a:r>
          </a:p>
        </p:txBody>
      </p:sp>
    </p:spTree>
    <p:extLst>
      <p:ext uri="{BB962C8B-B14F-4D97-AF65-F5344CB8AC3E}">
        <p14:creationId xmlns:p14="http://schemas.microsoft.com/office/powerpoint/2010/main" val="413222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000012_Powerpoint_Templates-JPG_Bkgds7.jpg">
            <a:extLst>
              <a:ext uri="{FF2B5EF4-FFF2-40B4-BE49-F238E27FC236}">
                <a16:creationId xmlns:a16="http://schemas.microsoft.com/office/drawing/2014/main" id="{B99CD103-0A79-4D2A-AB88-2202D57F9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29" y="0"/>
            <a:ext cx="12192000" cy="68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853EBC-7D5C-4415-BC79-38C3E7CC1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957" y="751241"/>
            <a:ext cx="3216895" cy="970450"/>
          </a:xfrm>
        </p:spPr>
        <p:txBody>
          <a:bodyPr anchor="b">
            <a:normAutofit fontScale="90000"/>
          </a:bodyPr>
          <a:lstStyle/>
          <a:p>
            <a:r>
              <a:rPr lang="en-US" sz="28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How to: Find your Required Textbooks/ Sample Syllabus</a:t>
            </a:r>
            <a:br>
              <a:rPr lang="en-US" sz="28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</a:br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0000"/>
                </a:solidFill>
              </a:rPr>
              <a:t>UNDERGRADUATE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676F4-611F-44C3-97A9-D6A25B57E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590" y="1721691"/>
            <a:ext cx="3078749" cy="4482084"/>
          </a:xfrm>
        </p:spPr>
        <p:txBody>
          <a:bodyPr anchor="t"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en-US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Purchase the textbooks listed on your sample syllabus under “</a:t>
            </a:r>
            <a:r>
              <a:rPr lang="en-US" dirty="0"/>
              <a:t>Course Materials (required) </a:t>
            </a:r>
            <a:r>
              <a:rPr lang="en-US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.”</a:t>
            </a:r>
          </a:p>
          <a:p>
            <a:pPr>
              <a:buFontTx/>
              <a:buChar char="-"/>
            </a:pPr>
            <a:r>
              <a:rPr lang="en-US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We recommend students to wait until a month before classes start to purchase books to assure most accurate required book listing.</a:t>
            </a:r>
          </a:p>
          <a:p>
            <a:pPr>
              <a:buFontTx/>
              <a:buChar char="-"/>
            </a:pPr>
            <a:r>
              <a:rPr lang="en-US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Courses are offered either as an 8-week or Self-Paced course. Make sure to look out for that! </a:t>
            </a:r>
          </a:p>
          <a:p>
            <a:pPr>
              <a:buFontTx/>
              <a:buChar char="-"/>
            </a:pPr>
            <a:endParaRPr lang="en-US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3618E9-061C-4AD5-AC0B-233F9737A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2437" y="1018626"/>
            <a:ext cx="5942363" cy="43064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3534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000012_Powerpoint_Templates-JPG_Bkgds7.jpg">
            <a:extLst>
              <a:ext uri="{FF2B5EF4-FFF2-40B4-BE49-F238E27FC236}">
                <a16:creationId xmlns:a16="http://schemas.microsoft.com/office/drawing/2014/main" id="{B99CD103-0A79-4D2A-AB88-2202D57F9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06"/>
            <a:ext cx="12192000" cy="68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853EBC-7D5C-4415-BC79-38C3E7CC1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957" y="751241"/>
            <a:ext cx="3078749" cy="970450"/>
          </a:xfrm>
        </p:spPr>
        <p:txBody>
          <a:bodyPr anchor="b">
            <a:normAutofit fontScale="90000"/>
          </a:bodyPr>
          <a:lstStyle/>
          <a:p>
            <a:r>
              <a:rPr lang="en-US" sz="28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How to: Find your Required Textbooks</a:t>
            </a:r>
            <a:br>
              <a:rPr lang="en-US" sz="28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</a:br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FF0000"/>
                </a:solidFill>
              </a:rPr>
              <a:t>GRADUATE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676F4-611F-44C3-97A9-D6A25B57E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590" y="1721691"/>
            <a:ext cx="3059789" cy="4711382"/>
          </a:xfrm>
        </p:spPr>
        <p:txBody>
          <a:bodyPr anchor="t">
            <a:noAutofit/>
          </a:bodyPr>
          <a:lstStyle/>
          <a:p>
            <a:pPr>
              <a:buFontTx/>
              <a:buChar char="-"/>
            </a:pPr>
            <a:r>
              <a:rPr lang="en-US" sz="18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All graduate students should have received an email from the Moody Logos Admin detailing what the Logos Bible Software is and how to purchase it.</a:t>
            </a:r>
          </a:p>
          <a:p>
            <a:pPr>
              <a:buFontTx/>
              <a:buChar char="-"/>
            </a:pPr>
            <a:r>
              <a:rPr lang="en-US" sz="1800" dirty="0"/>
              <a:t>Students in the Counseling, TESOL, non-degree or Certificate programs are NOT required to purchase LOGOS. </a:t>
            </a:r>
            <a:endParaRPr lang="en-US" sz="1800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  <a:p>
            <a:pPr>
              <a:buFontTx/>
              <a:buChar char="-"/>
            </a:pPr>
            <a:r>
              <a:rPr lang="en-US" sz="18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If the student has any questions about this, they can contact their Grad Student Success Coach or </a:t>
            </a:r>
            <a:r>
              <a:rPr lang="en-US" sz="1800" dirty="0">
                <a:ln>
                  <a:solidFill>
                    <a:srgbClr val="404040">
                      <a:alpha val="10000"/>
                    </a:srgbClr>
                  </a:solidFill>
                </a:ln>
                <a:hlinkClick r:id="rId3"/>
              </a:rPr>
              <a:t>logos4moodyseminary@moody.edu</a:t>
            </a:r>
            <a:endParaRPr lang="en-US" sz="1800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  <a:p>
            <a:pPr>
              <a:buFontTx/>
              <a:buChar char="-"/>
            </a:pPr>
            <a:endParaRPr lang="en-US" sz="1800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1073" y="751241"/>
            <a:ext cx="6523751" cy="508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03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000012_Powerpoint_Templates-JPG_Bkgds7.jpg">
            <a:extLst>
              <a:ext uri="{FF2B5EF4-FFF2-40B4-BE49-F238E27FC236}">
                <a16:creationId xmlns:a16="http://schemas.microsoft.com/office/drawing/2014/main" id="{FD1BA4F2-DC7A-45CA-BDA3-87A0B70C5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C6E52CF-45F8-4430-8380-7AB7664F1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70" y="643466"/>
            <a:ext cx="3604848" cy="514773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General Course Availability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536" y="1310203"/>
            <a:ext cx="4156964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679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000012_Powerpoint_Templates-JPG_Bkgds7.jpg">
            <a:extLst>
              <a:ext uri="{FF2B5EF4-FFF2-40B4-BE49-F238E27FC236}">
                <a16:creationId xmlns:a16="http://schemas.microsoft.com/office/drawing/2014/main" id="{D673B486-AB09-46E7-ADF3-30AFE379D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8F76DAC-CC6A-40A8-A5B1-89F21025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238" y="596299"/>
            <a:ext cx="10353762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dirty="0"/>
              <a:t>Student Portal 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4370" y="1566749"/>
            <a:ext cx="7490984" cy="41990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FED41C-3DD6-434F-A855-0CE62096CFA1}"/>
              </a:ext>
            </a:extLst>
          </p:cNvPr>
          <p:cNvSpPr/>
          <p:nvPr/>
        </p:nvSpPr>
        <p:spPr>
          <a:xfrm>
            <a:off x="5009604" y="1879037"/>
            <a:ext cx="708085" cy="2359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981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T000012_Powerpoint_Templates-JPG_Bkgds7.jpg">
            <a:extLst>
              <a:ext uri="{FF2B5EF4-FFF2-40B4-BE49-F238E27FC236}">
                <a16:creationId xmlns:a16="http://schemas.microsoft.com/office/drawing/2014/main" id="{4F3809D7-E89F-40AF-BB3A-A9A7F0251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06"/>
            <a:ext cx="12192000" cy="6862206"/>
          </a:xfrm>
          <a:prstGeom prst="rect">
            <a:avLst/>
          </a:prstGeom>
        </p:spPr>
      </p:pic>
      <p:sp>
        <p:nvSpPr>
          <p:cNvPr id="683" name="Google Shape;683;p75"/>
          <p:cNvSpPr txBox="1">
            <a:spLocks noGrp="1"/>
          </p:cNvSpPr>
          <p:nvPr>
            <p:ph type="title" idx="4294967295"/>
          </p:nvPr>
        </p:nvSpPr>
        <p:spPr>
          <a:xfrm>
            <a:off x="1642168" y="398462"/>
            <a:ext cx="5062538" cy="129381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2800"/>
              <a:buFont typeface="Lustria"/>
              <a:buNone/>
            </a:pPr>
            <a:r>
              <a:rPr lang="en-US" sz="2400" dirty="0"/>
              <a:t>Student Portal: 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2800"/>
              <a:buFont typeface="Lustria"/>
              <a:buNone/>
            </a:pPr>
            <a:r>
              <a:rPr lang="en-US" sz="2400" dirty="0"/>
              <a:t>General Course Availability</a:t>
            </a:r>
            <a:endParaRPr sz="4000" dirty="0"/>
          </a:p>
        </p:txBody>
      </p:sp>
      <p:sp>
        <p:nvSpPr>
          <p:cNvPr id="684" name="Google Shape;684;p75"/>
          <p:cNvSpPr txBox="1">
            <a:spLocks noGrp="1"/>
          </p:cNvSpPr>
          <p:nvPr>
            <p:ph type="body" idx="4294967295"/>
          </p:nvPr>
        </p:nvSpPr>
        <p:spPr>
          <a:xfrm>
            <a:off x="1642168" y="1593563"/>
            <a:ext cx="4252913" cy="430212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ADADA"/>
              </a:buClr>
              <a:buSzPts val="1800"/>
              <a:buChar char="◈"/>
            </a:pPr>
            <a:r>
              <a:rPr lang="en-US" sz="2000" dirty="0">
                <a:latin typeface="+mj-lt"/>
              </a:rPr>
              <a:t>Select “General Course Availability” to access a PDF of the courses being offered in the current school year. </a:t>
            </a:r>
            <a:endParaRPr sz="20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DADAD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DADADA"/>
              </a:solidFill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DADAD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DADADA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DADADA"/>
              </a:solidFill>
            </a:endParaRPr>
          </a:p>
        </p:txBody>
      </p:sp>
      <p:pic>
        <p:nvPicPr>
          <p:cNvPr id="687" name="Google Shape;687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5426" y="1045368"/>
            <a:ext cx="5945520" cy="45934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89" name="Google Shape;689;p75"/>
          <p:cNvSpPr/>
          <p:nvPr/>
        </p:nvSpPr>
        <p:spPr>
          <a:xfrm>
            <a:off x="6049433" y="2391737"/>
            <a:ext cx="1234500" cy="15716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0" name="Google Shape;690;p75"/>
          <p:cNvCxnSpPr>
            <a:cxnSpLocks/>
          </p:cNvCxnSpPr>
          <p:nvPr/>
        </p:nvCxnSpPr>
        <p:spPr>
          <a:xfrm>
            <a:off x="5501746" y="2381629"/>
            <a:ext cx="513680" cy="8868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1161010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000012_Powerpoint_Templates-JPG_Bkgds7.jpg">
            <a:extLst>
              <a:ext uri="{FF2B5EF4-FFF2-40B4-BE49-F238E27FC236}">
                <a16:creationId xmlns:a16="http://schemas.microsoft.com/office/drawing/2014/main" id="{4D6F9564-A3A6-4AA6-B115-369EE981F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06"/>
            <a:ext cx="12192000" cy="6862206"/>
          </a:xfrm>
          <a:prstGeom prst="rect">
            <a:avLst/>
          </a:prstGeom>
        </p:spPr>
      </p:pic>
      <p:sp>
        <p:nvSpPr>
          <p:cNvPr id="698" name="Google Shape;698;p76"/>
          <p:cNvSpPr txBox="1">
            <a:spLocks noGrp="1"/>
          </p:cNvSpPr>
          <p:nvPr>
            <p:ph type="title" idx="4294967295"/>
          </p:nvPr>
        </p:nvSpPr>
        <p:spPr>
          <a:xfrm>
            <a:off x="1590776" y="415140"/>
            <a:ext cx="4250626" cy="129381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DADADA"/>
              </a:buClr>
              <a:buSzPts val="2800"/>
            </a:pPr>
            <a:r>
              <a:rPr lang="en-US" sz="2800" dirty="0"/>
              <a:t>How to: View General Course Availability</a:t>
            </a:r>
            <a:endParaRPr sz="4800" dirty="0"/>
          </a:p>
        </p:txBody>
      </p:sp>
      <p:pic>
        <p:nvPicPr>
          <p:cNvPr id="699" name="Google Shape;699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3068" y="1064425"/>
            <a:ext cx="6469501" cy="47291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701" name="Google Shape;701;p76"/>
          <p:cNvSpPr/>
          <p:nvPr/>
        </p:nvSpPr>
        <p:spPr>
          <a:xfrm>
            <a:off x="9168950" y="5336474"/>
            <a:ext cx="1498200" cy="161926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76"/>
          <p:cNvSpPr/>
          <p:nvPr/>
        </p:nvSpPr>
        <p:spPr>
          <a:xfrm>
            <a:off x="9168950" y="4949825"/>
            <a:ext cx="1784400" cy="16192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AF3C4BD-4682-47D8-8955-2E0CFD7FE677}"/>
              </a:ext>
            </a:extLst>
          </p:cNvPr>
          <p:cNvCxnSpPr/>
          <p:nvPr/>
        </p:nvCxnSpPr>
        <p:spPr>
          <a:xfrm>
            <a:off x="4737680" y="2667000"/>
            <a:ext cx="4320595" cy="2362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AD700D7-4372-4F90-9BFC-27F758F3294B}"/>
              </a:ext>
            </a:extLst>
          </p:cNvPr>
          <p:cNvCxnSpPr/>
          <p:nvPr/>
        </p:nvCxnSpPr>
        <p:spPr>
          <a:xfrm>
            <a:off x="4737680" y="2667000"/>
            <a:ext cx="4320595" cy="276225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673;p74"/>
          <p:cNvSpPr txBox="1">
            <a:spLocks/>
          </p:cNvSpPr>
          <p:nvPr/>
        </p:nvSpPr>
        <p:spPr>
          <a:xfrm>
            <a:off x="1659517" y="1881619"/>
            <a:ext cx="3078163" cy="248652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0"/>
              </a:srgbClr>
            </a:outerShdw>
          </a:effectLst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Tx/>
              <a:buChar char="-"/>
            </a:pPr>
            <a:r>
              <a:rPr lang="en-US" sz="2400" dirty="0"/>
              <a:t>Locate the desired course offering (either undergrad or grad) and click on the blue link to access the PDF. </a:t>
            </a:r>
          </a:p>
          <a:p>
            <a:pPr lvl="0">
              <a:spcBef>
                <a:spcPts val="0"/>
              </a:spcBef>
              <a:buFontTx/>
              <a:buChar char="-"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" grpId="0" animBg="1"/>
      <p:bldP spid="70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000012_Powerpoint_Templates-JPG_Bkgds7.jpg">
            <a:extLst>
              <a:ext uri="{FF2B5EF4-FFF2-40B4-BE49-F238E27FC236}">
                <a16:creationId xmlns:a16="http://schemas.microsoft.com/office/drawing/2014/main" id="{F8BAB793-E329-4772-92F9-6E9C53EA6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06"/>
            <a:ext cx="12192000" cy="6862206"/>
          </a:xfrm>
          <a:prstGeom prst="rect">
            <a:avLst/>
          </a:prstGeom>
        </p:spPr>
      </p:pic>
      <p:pic>
        <p:nvPicPr>
          <p:cNvPr id="707" name="Google Shape;707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2447" y="1062047"/>
            <a:ext cx="6469501" cy="47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77"/>
          <p:cNvSpPr txBox="1">
            <a:spLocks noGrp="1"/>
          </p:cNvSpPr>
          <p:nvPr>
            <p:ph type="title" idx="4294967295"/>
          </p:nvPr>
        </p:nvSpPr>
        <p:spPr>
          <a:xfrm>
            <a:off x="1723365" y="381008"/>
            <a:ext cx="3660154" cy="136207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DADADA"/>
              </a:buClr>
              <a:buSzPts val="2800"/>
            </a:pPr>
            <a:r>
              <a:rPr lang="en-US" sz="2800" dirty="0"/>
              <a:t>How to: View General Course Availability</a:t>
            </a:r>
            <a:endParaRPr dirty="0"/>
          </a:p>
        </p:txBody>
      </p:sp>
      <p:sp>
        <p:nvSpPr>
          <p:cNvPr id="713" name="Google Shape;713;p77"/>
          <p:cNvSpPr txBox="1">
            <a:spLocks noGrp="1"/>
          </p:cNvSpPr>
          <p:nvPr>
            <p:ph type="body" idx="4294967295"/>
          </p:nvPr>
        </p:nvSpPr>
        <p:spPr>
          <a:xfrm>
            <a:off x="1723365" y="1849689"/>
            <a:ext cx="3761582" cy="430053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44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Tx/>
              <a:buChar char="-"/>
            </a:pPr>
            <a:r>
              <a:rPr lang="en-US" sz="2400" dirty="0"/>
              <a:t>Students can use this chart to determine whether a course is offered during the current school year, as well as which session(s) the course is offered in. </a:t>
            </a:r>
          </a:p>
          <a:p>
            <a:pPr marL="11500" lvl="0" indent="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None/>
            </a:pPr>
            <a:endParaRPr lang="en-US" sz="2400" dirty="0"/>
          </a:p>
          <a:p>
            <a:pPr marL="3544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Tx/>
              <a:buChar char="-"/>
            </a:pPr>
            <a:r>
              <a:rPr lang="en-US" sz="2400" dirty="0"/>
              <a:t>If a course is offered in a particular session, this will be indicated by an X under the term it is offered in. 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DADAD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DADADA"/>
              </a:solidFill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solidFill>
                <a:srgbClr val="DADAD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DADAD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DADADA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DADADA"/>
              </a:solidFill>
            </a:endParaRPr>
          </a:p>
        </p:txBody>
      </p:sp>
      <p:pic>
        <p:nvPicPr>
          <p:cNvPr id="712" name="Google Shape;712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4947" y="1062046"/>
            <a:ext cx="6605625" cy="50191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000012_Powerpoint_Templates-JPG_Bkgds7.jpg">
            <a:extLst>
              <a:ext uri="{FF2B5EF4-FFF2-40B4-BE49-F238E27FC236}">
                <a16:creationId xmlns:a16="http://schemas.microsoft.com/office/drawing/2014/main" id="{CA8B0A7B-D633-4B81-B1CB-FFE88AA1C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3FE6B2-3F7E-4916-921E-7312F998C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0370" y="643466"/>
            <a:ext cx="3604848" cy="514773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MDL Student Handbook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60" y="516046"/>
            <a:ext cx="5801535" cy="58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421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000012_Powerpoint_Templates-JPG_Bkgds7.jpg">
            <a:extLst>
              <a:ext uri="{FF2B5EF4-FFF2-40B4-BE49-F238E27FC236}">
                <a16:creationId xmlns:a16="http://schemas.microsoft.com/office/drawing/2014/main" id="{D673B486-AB09-46E7-ADF3-30AFE379D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8F76DAC-CC6A-40A8-A5B1-89F21025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238" y="596299"/>
            <a:ext cx="10353762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dirty="0"/>
              <a:t>Student Portal 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1946" y="1566749"/>
            <a:ext cx="7490984" cy="41990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FED41C-3DD6-434F-A855-0CE62096CFA1}"/>
              </a:ext>
            </a:extLst>
          </p:cNvPr>
          <p:cNvSpPr/>
          <p:nvPr/>
        </p:nvSpPr>
        <p:spPr>
          <a:xfrm>
            <a:off x="5117180" y="1879037"/>
            <a:ext cx="708085" cy="2359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760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000012_Powerpoint_Templates-JPG_Bkgds7.jpg">
            <a:extLst>
              <a:ext uri="{FF2B5EF4-FFF2-40B4-BE49-F238E27FC236}">
                <a16:creationId xmlns:a16="http://schemas.microsoft.com/office/drawing/2014/main" id="{7BECD578-3C2B-4067-88E1-A1C69982C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288093-BD58-4407-8FB1-4AA5D5A77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750" y="643467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MDL Student Handbook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4A736-B219-4A0F-8A49-3876C8CBC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750" y="1709282"/>
            <a:ext cx="3078749" cy="4482084"/>
          </a:xfrm>
        </p:spPr>
        <p:txBody>
          <a:bodyPr anchor="t">
            <a:noAutofit/>
          </a:bodyPr>
          <a:lstStyle/>
          <a:p>
            <a:r>
              <a:rPr lang="en-US" sz="24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The MDL Student handbook contains important </a:t>
            </a:r>
            <a:r>
              <a:rPr lang="en-US" sz="2400" dirty="0"/>
              <a:t>information on MDL’s academic policies such as course drops and refunds, extensions, change of program procedures, and tuition and grade appeals.</a:t>
            </a:r>
            <a:endParaRPr lang="en-US" sz="2400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99" y="1239073"/>
            <a:ext cx="6992692" cy="43840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1B6A29-7382-4792-AF51-788F6F1EE916}"/>
              </a:ext>
            </a:extLst>
          </p:cNvPr>
          <p:cNvSpPr/>
          <p:nvPr/>
        </p:nvSpPr>
        <p:spPr>
          <a:xfrm>
            <a:off x="8507985" y="2947596"/>
            <a:ext cx="1143013" cy="18287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B1717A-B89B-4B50-A8E1-ACC3EE055CE9}"/>
              </a:ext>
            </a:extLst>
          </p:cNvPr>
          <p:cNvCxnSpPr>
            <a:cxnSpLocks/>
          </p:cNvCxnSpPr>
          <p:nvPr/>
        </p:nvCxnSpPr>
        <p:spPr>
          <a:xfrm>
            <a:off x="4476035" y="2303904"/>
            <a:ext cx="4031950" cy="7351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43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000012_Powerpoint_Templates-JPG_Bkgds7.jpg">
            <a:extLst>
              <a:ext uri="{FF2B5EF4-FFF2-40B4-BE49-F238E27FC236}">
                <a16:creationId xmlns:a16="http://schemas.microsoft.com/office/drawing/2014/main" id="{DA00EA93-1860-4490-A84B-5EAFE22AB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75" y="0"/>
            <a:ext cx="12192000" cy="686220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26B87B-1EAC-40AB-AB67-4CEE3E88A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551" y="1991259"/>
            <a:ext cx="3078748" cy="44820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Class Schedule: This section shows the courses that you are currently enrolled in. 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F293908-E2AB-4860-91B7-F5EFC239B1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919"/>
          <a:stretch/>
        </p:blipFill>
        <p:spPr>
          <a:xfrm>
            <a:off x="5128600" y="602708"/>
            <a:ext cx="6642193" cy="54604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417A0D-3DAC-4216-9621-EF1EB5BF276C}"/>
              </a:ext>
            </a:extLst>
          </p:cNvPr>
          <p:cNvSpPr/>
          <p:nvPr/>
        </p:nvSpPr>
        <p:spPr>
          <a:xfrm>
            <a:off x="6418709" y="2509283"/>
            <a:ext cx="2273300" cy="26257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3358A8-517E-4FF5-89C8-2F4BBA6093C1}"/>
              </a:ext>
            </a:extLst>
          </p:cNvPr>
          <p:cNvCxnSpPr/>
          <p:nvPr/>
        </p:nvCxnSpPr>
        <p:spPr>
          <a:xfrm>
            <a:off x="4613564" y="2847109"/>
            <a:ext cx="1698614" cy="7840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9430C73C-69C9-489B-AA4A-605D2A1E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551" y="708479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Student Center</a:t>
            </a:r>
          </a:p>
        </p:txBody>
      </p:sp>
    </p:spTree>
    <p:extLst>
      <p:ext uri="{BB962C8B-B14F-4D97-AF65-F5344CB8AC3E}">
        <p14:creationId xmlns:p14="http://schemas.microsoft.com/office/powerpoint/2010/main" val="2296367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000012_Powerpoint_Templates-JPG_Bkgds7.jpg">
            <a:extLst>
              <a:ext uri="{FF2B5EF4-FFF2-40B4-BE49-F238E27FC236}">
                <a16:creationId xmlns:a16="http://schemas.microsoft.com/office/drawing/2014/main" id="{7BECD578-3C2B-4067-88E1-A1C69982C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288093-BD58-4407-8FB1-4AA5D5A77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750" y="643467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MTS Student Handbook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4A736-B219-4A0F-8A49-3876C8CBC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750" y="1709282"/>
            <a:ext cx="3078749" cy="4482084"/>
          </a:xfrm>
        </p:spPr>
        <p:txBody>
          <a:bodyPr anchor="t">
            <a:noAutofit/>
          </a:bodyPr>
          <a:lstStyle/>
          <a:p>
            <a:r>
              <a:rPr lang="en-US" sz="21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The MTS Student Handbook can also be view in the same link to review important </a:t>
            </a:r>
            <a:r>
              <a:rPr lang="en-US" sz="2100" dirty="0"/>
              <a:t>information on MTS’s academic policies such as course drops and refunds, extensions, change of program procedures, and tuition and grade appeals.</a:t>
            </a:r>
            <a:endParaRPr lang="en-US" sz="2100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99" y="1239073"/>
            <a:ext cx="6992692" cy="43840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1B6A29-7382-4792-AF51-788F6F1EE916}"/>
              </a:ext>
            </a:extLst>
          </p:cNvPr>
          <p:cNvSpPr/>
          <p:nvPr/>
        </p:nvSpPr>
        <p:spPr>
          <a:xfrm>
            <a:off x="8507985" y="2947596"/>
            <a:ext cx="1143013" cy="18287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B1717A-B89B-4B50-A8E1-ACC3EE055CE9}"/>
              </a:ext>
            </a:extLst>
          </p:cNvPr>
          <p:cNvCxnSpPr>
            <a:cxnSpLocks/>
          </p:cNvCxnSpPr>
          <p:nvPr/>
        </p:nvCxnSpPr>
        <p:spPr>
          <a:xfrm>
            <a:off x="4476035" y="2303904"/>
            <a:ext cx="4031950" cy="7351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15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000012_Powerpoint_Templates-JPG_Bkgds7.jpg">
            <a:extLst>
              <a:ext uri="{FF2B5EF4-FFF2-40B4-BE49-F238E27FC236}">
                <a16:creationId xmlns:a16="http://schemas.microsoft.com/office/drawing/2014/main" id="{7BECD578-3C2B-4067-88E1-A1C69982C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288093-BD58-4407-8FB1-4AA5D5A77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750" y="643467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Student Resource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4A736-B219-4A0F-8A49-3876C8CBC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750" y="1709281"/>
            <a:ext cx="3078749" cy="4987609"/>
          </a:xfrm>
        </p:spPr>
        <p:txBody>
          <a:bodyPr anchor="t">
            <a:noAutofit/>
          </a:bodyPr>
          <a:lstStyle/>
          <a:p>
            <a:r>
              <a:rPr lang="en-US" sz="2400" dirty="0"/>
              <a:t>If you anticipate or experience barriers to format, requirements, or assessment of courses you are encouraged to contact Gayla Gates.</a:t>
            </a:r>
          </a:p>
          <a:p>
            <a:r>
              <a:rPr lang="en-US" sz="2400" dirty="0"/>
              <a:t>Accommodations will be made on an individual basis. Contact </a:t>
            </a:r>
            <a:r>
              <a:rPr lang="en-US" sz="2400" dirty="0" err="1"/>
              <a:t>Gayla</a:t>
            </a:r>
            <a:r>
              <a:rPr lang="en-US" sz="2400" dirty="0"/>
              <a:t> Gates,  ggates@moody.edu</a:t>
            </a:r>
            <a:endParaRPr lang="en-US" sz="2400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03" y="1128692"/>
            <a:ext cx="6992692" cy="43840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1B6A29-7382-4792-AF51-788F6F1EE916}"/>
              </a:ext>
            </a:extLst>
          </p:cNvPr>
          <p:cNvSpPr/>
          <p:nvPr/>
        </p:nvSpPr>
        <p:spPr>
          <a:xfrm>
            <a:off x="8698020" y="3137803"/>
            <a:ext cx="2220991" cy="37994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B1717A-B89B-4B50-A8E1-ACC3EE055CE9}"/>
              </a:ext>
            </a:extLst>
          </p:cNvPr>
          <p:cNvCxnSpPr>
            <a:cxnSpLocks/>
          </p:cNvCxnSpPr>
          <p:nvPr/>
        </p:nvCxnSpPr>
        <p:spPr>
          <a:xfrm>
            <a:off x="4152452" y="2431228"/>
            <a:ext cx="4452116" cy="82435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87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building with trees in front of it&#10;&#10;Description automatically generated with low confidence">
            <a:extLst>
              <a:ext uri="{FF2B5EF4-FFF2-40B4-BE49-F238E27FC236}">
                <a16:creationId xmlns:a16="http://schemas.microsoft.com/office/drawing/2014/main" id="{7D69980A-3981-4496-AE74-ED448D2FD6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0" b="5510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288093-BD58-4407-8FB1-4AA5D5A77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chemeClr val="bg1"/>
                </a:solidFill>
              </a:rPr>
              <a:t>Have Additional Questions? </a:t>
            </a:r>
          </a:p>
        </p:txBody>
      </p:sp>
      <p:sp>
        <p:nvSpPr>
          <p:cNvPr id="112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F5DD3-CF9F-4377-B191-585C1E8282B6}"/>
              </a:ext>
            </a:extLst>
          </p:cNvPr>
          <p:cNvSpPr txBox="1"/>
          <p:nvPr/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Undergrad assistance,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please call 1-800-758-6352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For Seminary assistance,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please contact 1-800-955-1123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92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000012_Powerpoint_Templates-JPG_Bkgds7.jpg">
            <a:extLst>
              <a:ext uri="{FF2B5EF4-FFF2-40B4-BE49-F238E27FC236}">
                <a16:creationId xmlns:a16="http://schemas.microsoft.com/office/drawing/2014/main" id="{F3DF0663-D2DF-449C-8BE4-F618C5AB3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20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26B87B-1EAC-40AB-AB67-4CEE3E88A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720" y="1732449"/>
            <a:ext cx="3078749" cy="44820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000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  <a:p>
            <a:pPr marL="0" indent="0">
              <a:buNone/>
            </a:pPr>
            <a:r>
              <a:rPr lang="en-US" sz="2000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Holds: This section indicates if there is a hold on your account. A hold will prevent future enrollment until the hold is removed. 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F293908-E2AB-4860-91B7-F5EFC239B1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919"/>
          <a:stretch/>
        </p:blipFill>
        <p:spPr>
          <a:xfrm>
            <a:off x="4771175" y="609600"/>
            <a:ext cx="6642193" cy="5514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5BCDDB-05B3-449F-9296-A2A249BAE140}"/>
              </a:ext>
            </a:extLst>
          </p:cNvPr>
          <p:cNvSpPr/>
          <p:nvPr/>
        </p:nvSpPr>
        <p:spPr>
          <a:xfrm>
            <a:off x="9848849" y="2764469"/>
            <a:ext cx="1464733" cy="42746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C912290-19B6-4B26-9C45-E2F22DF41A3E}"/>
              </a:ext>
            </a:extLst>
          </p:cNvPr>
          <p:cNvCxnSpPr/>
          <p:nvPr/>
        </p:nvCxnSpPr>
        <p:spPr>
          <a:xfrm>
            <a:off x="4563248" y="2767983"/>
            <a:ext cx="5185815" cy="21373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9430C73C-69C9-489B-AA4A-605D2A1E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720" y="718342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Student Center</a:t>
            </a:r>
          </a:p>
        </p:txBody>
      </p:sp>
    </p:spTree>
    <p:extLst>
      <p:ext uri="{BB962C8B-B14F-4D97-AF65-F5344CB8AC3E}">
        <p14:creationId xmlns:p14="http://schemas.microsoft.com/office/powerpoint/2010/main" val="3056748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7174</TotalTime>
  <Words>2668</Words>
  <Application>Microsoft Office PowerPoint</Application>
  <PresentationFormat>Widescreen</PresentationFormat>
  <Paragraphs>714</Paragraphs>
  <Slides>82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88" baseType="lpstr">
      <vt:lpstr>Arial</vt:lpstr>
      <vt:lpstr>Calibri</vt:lpstr>
      <vt:lpstr>Calibri Light</vt:lpstr>
      <vt:lpstr>Lustria</vt:lpstr>
      <vt:lpstr>Office Theme</vt:lpstr>
      <vt:lpstr>1_Office Theme</vt:lpstr>
      <vt:lpstr>Moody Portal  Orientation </vt:lpstr>
      <vt:lpstr>How to: Access your Student Portal</vt:lpstr>
      <vt:lpstr>This is the “Student Portal”</vt:lpstr>
      <vt:lpstr>Student Portal: Moody Email Overview</vt:lpstr>
      <vt:lpstr>How to: Access Moody Email</vt:lpstr>
      <vt:lpstr>Student Portal View</vt:lpstr>
      <vt:lpstr>Student Portal: Student Center Overview </vt:lpstr>
      <vt:lpstr>Student Center</vt:lpstr>
      <vt:lpstr>Student Center</vt:lpstr>
      <vt:lpstr>Student Center</vt:lpstr>
      <vt:lpstr>Student Center</vt:lpstr>
      <vt:lpstr>Student Center</vt:lpstr>
      <vt:lpstr>Student Center</vt:lpstr>
      <vt:lpstr>Student Center</vt:lpstr>
      <vt:lpstr>Student Center</vt:lpstr>
      <vt:lpstr>Student Center</vt:lpstr>
      <vt:lpstr>Student Center</vt:lpstr>
      <vt:lpstr>How to: Register for Classes</vt:lpstr>
      <vt:lpstr>How to: Register for Classes</vt:lpstr>
      <vt:lpstr>How to: Register for Classes</vt:lpstr>
      <vt:lpstr>How to: Register for Classes</vt:lpstr>
      <vt:lpstr>How to: Register for Classes</vt:lpstr>
      <vt:lpstr>How to: Register for Classes</vt:lpstr>
      <vt:lpstr>Here is an example:</vt:lpstr>
      <vt:lpstr>How to: Register for Classes</vt:lpstr>
      <vt:lpstr>How to: Register for Classes</vt:lpstr>
      <vt:lpstr>How to: Register for Classes</vt:lpstr>
      <vt:lpstr>How to: Register for Classes</vt:lpstr>
      <vt:lpstr>How to: Register for Classes</vt:lpstr>
      <vt:lpstr>How to: Enroll into the course</vt:lpstr>
      <vt:lpstr>How to: Enroll into the course</vt:lpstr>
      <vt:lpstr>How to: Enroll into the course</vt:lpstr>
      <vt:lpstr>How to: Enroll into the course</vt:lpstr>
      <vt:lpstr>How to: Enroll into the course</vt:lpstr>
      <vt:lpstr>How to: Enroll into the course</vt:lpstr>
      <vt:lpstr>How to: Enroll into the course</vt:lpstr>
      <vt:lpstr>How to: Enroll into the course</vt:lpstr>
      <vt:lpstr>Canvas: Course Content                        </vt:lpstr>
      <vt:lpstr>PowerPoint Presentation</vt:lpstr>
      <vt:lpstr>PowerPoint Presentation</vt:lpstr>
      <vt:lpstr>PowerPoint Presentation</vt:lpstr>
      <vt:lpstr>PowerPoint Presentation</vt:lpstr>
      <vt:lpstr>Setting up FERPA Authorization</vt:lpstr>
      <vt:lpstr>Student Portal View </vt:lpstr>
      <vt:lpstr>How to: Set up FERPA Authorization</vt:lpstr>
      <vt:lpstr>How to: Set up FERPA Authorization</vt:lpstr>
      <vt:lpstr>Student Portal View</vt:lpstr>
      <vt:lpstr>Student Accounts</vt:lpstr>
      <vt:lpstr>Institutional Scholarships</vt:lpstr>
      <vt:lpstr>How to: Apply for Institutional Scholarships</vt:lpstr>
      <vt:lpstr>How to: Apply for Institutional Scholarships</vt:lpstr>
      <vt:lpstr>Academic  Calendar</vt:lpstr>
      <vt:lpstr>Student Portal View</vt:lpstr>
      <vt:lpstr>How to: Access the Academic Calendar</vt:lpstr>
      <vt:lpstr>Writing Center</vt:lpstr>
      <vt:lpstr>PowerPoint Presentation</vt:lpstr>
      <vt:lpstr>PowerPoint Presentation</vt:lpstr>
      <vt:lpstr>PowerPoint Presentation</vt:lpstr>
      <vt:lpstr>EBSCO Database</vt:lpstr>
      <vt:lpstr>How to: Get to and    Use EBSCO Database</vt:lpstr>
      <vt:lpstr>How to: Get to and    Use EBSCO Database</vt:lpstr>
      <vt:lpstr>How to: Get to and    Use EBSCO Database</vt:lpstr>
      <vt:lpstr>How to: Get to and Use EBSCO Database</vt:lpstr>
      <vt:lpstr>How to: Change your Password</vt:lpstr>
      <vt:lpstr>Student Portal View</vt:lpstr>
      <vt:lpstr>How to:  Find Your Required Textbooks</vt:lpstr>
      <vt:lpstr>Student Portal View</vt:lpstr>
      <vt:lpstr>How to: Find Your Required Textbooks/ Sample syllabus</vt:lpstr>
      <vt:lpstr>How to: Find your Required Textbooks/ Sample Syllabus</vt:lpstr>
      <vt:lpstr>How to: Find your Required Textbooks/ Sample Syllabus UNDERGRADUATE VIEW</vt:lpstr>
      <vt:lpstr>How to: Find your Required Textbooks GRADUATE VIEW</vt:lpstr>
      <vt:lpstr>General Course Availability</vt:lpstr>
      <vt:lpstr>Student Portal View</vt:lpstr>
      <vt:lpstr>Student Portal:  General Course Availability</vt:lpstr>
      <vt:lpstr>How to: View General Course Availability</vt:lpstr>
      <vt:lpstr>How to: View General Course Availability</vt:lpstr>
      <vt:lpstr>MDL Student Handbook</vt:lpstr>
      <vt:lpstr>Student Portal View</vt:lpstr>
      <vt:lpstr>MDL Student Handbook</vt:lpstr>
      <vt:lpstr>MTS Student Handbook</vt:lpstr>
      <vt:lpstr>Student Resource Center</vt:lpstr>
      <vt:lpstr>Have Additional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SRA Orientation</dc:title>
  <dc:creator>Daniel Kue</dc:creator>
  <cp:lastModifiedBy>Mikayla Zwirn</cp:lastModifiedBy>
  <cp:revision>338</cp:revision>
  <dcterms:created xsi:type="dcterms:W3CDTF">2019-02-07T22:40:42Z</dcterms:created>
  <dcterms:modified xsi:type="dcterms:W3CDTF">2021-09-21T18:30:07Z</dcterms:modified>
</cp:coreProperties>
</file>